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nton" charset="1" panose="00000500000000000000"/>
      <p:regular r:id="rId20"/>
    </p:embeddedFont>
    <p:embeddedFont>
      <p:font typeface="Raleway" charset="1" panose="00000000000000000000"/>
      <p:regular r:id="rId21"/>
    </p:embeddedFont>
    <p:embeddedFont>
      <p:font typeface="Raleway Bold" charset="1" panose="00000000000000000000"/>
      <p:regular r:id="rId22"/>
    </p:embeddedFont>
    <p:embeddedFont>
      <p:font typeface="Canva Sans Bold" charset="1" panose="020B0803030501040103"/>
      <p:regular r:id="rId23"/>
    </p:embeddedFont>
    <p:embeddedFont>
      <p:font typeface="Open Sauce" charset="1" panose="00000500000000000000"/>
      <p:regular r:id="rId24"/>
    </p:embeddedFont>
    <p:embeddedFont>
      <p:font typeface="Open Sauce Bold" charset="1" panose="00000800000000000000"/>
      <p:regular r:id="rId25"/>
    </p:embeddedFont>
    <p:embeddedFont>
      <p:font typeface="Bebas Neue" charset="1" panose="00000500000000000000"/>
      <p:regular r:id="rId26"/>
    </p:embeddedFont>
    <p:embeddedFont>
      <p:font typeface="Ralewa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122591" y="1077887"/>
            <a:ext cx="9782585" cy="8229600"/>
          </a:xfrm>
          <a:custGeom>
            <a:avLst/>
            <a:gdLst/>
            <a:ahLst/>
            <a:cxnLst/>
            <a:rect r="r" b="b" t="t" l="l"/>
            <a:pathLst>
              <a:path h="8229600" w="9782585">
                <a:moveTo>
                  <a:pt x="0" y="0"/>
                </a:moveTo>
                <a:lnTo>
                  <a:pt x="9782586" y="0"/>
                </a:lnTo>
                <a:lnTo>
                  <a:pt x="978258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91386" y="3664245"/>
            <a:ext cx="10505229" cy="2752084"/>
          </a:xfrm>
          <a:prstGeom prst="rect">
            <a:avLst/>
          </a:prstGeom>
        </p:spPr>
        <p:txBody>
          <a:bodyPr anchor="t" rtlCol="false" tIns="0" lIns="0" bIns="0" rIns="0">
            <a:spAutoFit/>
          </a:bodyPr>
          <a:lstStyle/>
          <a:p>
            <a:pPr algn="ctr">
              <a:lnSpc>
                <a:spcPts val="22526"/>
              </a:lnSpc>
              <a:spcBef>
                <a:spcPct val="0"/>
              </a:spcBef>
            </a:pPr>
            <a:r>
              <a:rPr lang="en-US" sz="16090">
                <a:solidFill>
                  <a:srgbClr val="FFFFFF"/>
                </a:solidFill>
                <a:latin typeface="Anton"/>
                <a:ea typeface="Anton"/>
                <a:cs typeface="Anton"/>
                <a:sym typeface="Anton"/>
              </a:rPr>
              <a:t>PHYSICS</a:t>
            </a:r>
          </a:p>
        </p:txBody>
      </p:sp>
      <p:sp>
        <p:nvSpPr>
          <p:cNvPr name="TextBox 5" id="5"/>
          <p:cNvSpPr txBox="true"/>
          <p:nvPr/>
        </p:nvSpPr>
        <p:spPr>
          <a:xfrm rot="0">
            <a:off x="4777853" y="6281417"/>
            <a:ext cx="8732294" cy="1280852"/>
          </a:xfrm>
          <a:prstGeom prst="rect">
            <a:avLst/>
          </a:prstGeom>
        </p:spPr>
        <p:txBody>
          <a:bodyPr anchor="t" rtlCol="false" tIns="0" lIns="0" bIns="0" rIns="0">
            <a:spAutoFit/>
          </a:bodyPr>
          <a:lstStyle/>
          <a:p>
            <a:pPr algn="ctr">
              <a:lnSpc>
                <a:spcPts val="5125"/>
              </a:lnSpc>
              <a:spcBef>
                <a:spcPct val="0"/>
              </a:spcBef>
            </a:pPr>
            <a:r>
              <a:rPr lang="en-US" sz="3660" spc="1973">
                <a:solidFill>
                  <a:srgbClr val="FFFFFF"/>
                </a:solidFill>
                <a:latin typeface="Raleway"/>
                <a:ea typeface="Raleway"/>
                <a:cs typeface="Raleway"/>
                <a:sym typeface="Raleway"/>
              </a:rPr>
              <a:t>PROJECT PRESENTATION</a:t>
            </a:r>
          </a:p>
        </p:txBody>
      </p:sp>
      <p:sp>
        <p:nvSpPr>
          <p:cNvPr name="TextBox 6" id="6"/>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01/15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8058">
            <a:off x="691732" y="5822150"/>
            <a:ext cx="3716926" cy="3712279"/>
          </a:xfrm>
          <a:custGeom>
            <a:avLst/>
            <a:gdLst/>
            <a:ahLst/>
            <a:cxnLst/>
            <a:rect r="r" b="b" t="t" l="l"/>
            <a:pathLst>
              <a:path h="3712279" w="3716926">
                <a:moveTo>
                  <a:pt x="0" y="0"/>
                </a:moveTo>
                <a:lnTo>
                  <a:pt x="3716925" y="0"/>
                </a:lnTo>
                <a:lnTo>
                  <a:pt x="3716925" y="3712279"/>
                </a:lnTo>
                <a:lnTo>
                  <a:pt x="0" y="3712279"/>
                </a:lnTo>
                <a:lnTo>
                  <a:pt x="0" y="0"/>
                </a:lnTo>
                <a:close/>
              </a:path>
            </a:pathLst>
          </a:custGeom>
          <a:blipFill>
            <a:blip r:embed="rId4"/>
            <a:stretch>
              <a:fillRect l="0" t="0" r="0" b="0"/>
            </a:stretch>
          </a:blipFill>
        </p:spPr>
      </p:sp>
      <p:sp>
        <p:nvSpPr>
          <p:cNvPr name="Freeform 4" id="4"/>
          <p:cNvSpPr/>
          <p:nvPr/>
        </p:nvSpPr>
        <p:spPr>
          <a:xfrm flipH="false" flipV="false" rot="0">
            <a:off x="6890073" y="2005270"/>
            <a:ext cx="10855512" cy="6276460"/>
          </a:xfrm>
          <a:custGeom>
            <a:avLst/>
            <a:gdLst/>
            <a:ahLst/>
            <a:cxnLst/>
            <a:rect r="r" b="b" t="t" l="l"/>
            <a:pathLst>
              <a:path h="6276460" w="10855512">
                <a:moveTo>
                  <a:pt x="0" y="0"/>
                </a:moveTo>
                <a:lnTo>
                  <a:pt x="10855513" y="0"/>
                </a:lnTo>
                <a:lnTo>
                  <a:pt x="10855513" y="6276460"/>
                </a:lnTo>
                <a:lnTo>
                  <a:pt x="0" y="6276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7475092" y="2605606"/>
            <a:ext cx="9561486" cy="5072683"/>
            <a:chOff x="0" y="0"/>
            <a:chExt cx="2518251" cy="1336015"/>
          </a:xfrm>
        </p:grpSpPr>
        <p:sp>
          <p:nvSpPr>
            <p:cNvPr name="Freeform 6" id="6"/>
            <p:cNvSpPr/>
            <p:nvPr/>
          </p:nvSpPr>
          <p:spPr>
            <a:xfrm flipH="false" flipV="false" rot="0">
              <a:off x="0" y="0"/>
              <a:ext cx="2518252" cy="1336015"/>
            </a:xfrm>
            <a:custGeom>
              <a:avLst/>
              <a:gdLst/>
              <a:ahLst/>
              <a:cxnLst/>
              <a:rect r="r" b="b" t="t" l="l"/>
              <a:pathLst>
                <a:path h="1336015" w="2518252">
                  <a:moveTo>
                    <a:pt x="0" y="0"/>
                  </a:moveTo>
                  <a:lnTo>
                    <a:pt x="2518252" y="0"/>
                  </a:lnTo>
                  <a:lnTo>
                    <a:pt x="2518252" y="1336015"/>
                  </a:lnTo>
                  <a:lnTo>
                    <a:pt x="0" y="1336015"/>
                  </a:lnTo>
                  <a:close/>
                </a:path>
              </a:pathLst>
            </a:custGeom>
            <a:gradFill rotWithShape="true">
              <a:gsLst>
                <a:gs pos="0">
                  <a:srgbClr val="365E93">
                    <a:alpha val="34000"/>
                  </a:srgbClr>
                </a:gs>
                <a:gs pos="100000">
                  <a:srgbClr val="AF2BA5">
                    <a:alpha val="34000"/>
                  </a:srgbClr>
                </a:gs>
              </a:gsLst>
              <a:lin ang="0"/>
            </a:gradFill>
          </p:spPr>
        </p:sp>
        <p:sp>
          <p:nvSpPr>
            <p:cNvPr name="TextBox 7" id="7"/>
            <p:cNvSpPr txBox="true"/>
            <p:nvPr/>
          </p:nvSpPr>
          <p:spPr>
            <a:xfrm>
              <a:off x="0" y="-38100"/>
              <a:ext cx="2518251" cy="137411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04/15</a:t>
            </a:r>
          </a:p>
        </p:txBody>
      </p:sp>
      <p:sp>
        <p:nvSpPr>
          <p:cNvPr name="TextBox 9" id="9"/>
          <p:cNvSpPr txBox="true"/>
          <p:nvPr/>
        </p:nvSpPr>
        <p:spPr>
          <a:xfrm rot="0">
            <a:off x="1466773" y="2374716"/>
            <a:ext cx="7186997" cy="5066252"/>
          </a:xfrm>
          <a:prstGeom prst="rect">
            <a:avLst/>
          </a:prstGeom>
        </p:spPr>
        <p:txBody>
          <a:bodyPr anchor="t" rtlCol="false" tIns="0" lIns="0" bIns="0" rIns="0">
            <a:spAutoFit/>
          </a:bodyPr>
          <a:lstStyle/>
          <a:p>
            <a:pPr algn="l">
              <a:lnSpc>
                <a:spcPts val="13279"/>
              </a:lnSpc>
            </a:pPr>
            <a:r>
              <a:rPr lang="en-US" sz="12183">
                <a:solidFill>
                  <a:srgbClr val="FFFFFF"/>
                </a:solidFill>
                <a:latin typeface="Anton"/>
                <a:ea typeface="Anton"/>
                <a:cs typeface="Anton"/>
                <a:sym typeface="Anton"/>
              </a:rPr>
              <a:t>ENERGY EFFICIENT SWITCH</a:t>
            </a:r>
          </a:p>
        </p:txBody>
      </p:sp>
      <p:sp>
        <p:nvSpPr>
          <p:cNvPr name="TextBox 10" id="10"/>
          <p:cNvSpPr txBox="true"/>
          <p:nvPr/>
        </p:nvSpPr>
        <p:spPr>
          <a:xfrm rot="0">
            <a:off x="7475092" y="2746896"/>
            <a:ext cx="9529931" cy="4694072"/>
          </a:xfrm>
          <a:prstGeom prst="rect">
            <a:avLst/>
          </a:prstGeom>
        </p:spPr>
        <p:txBody>
          <a:bodyPr anchor="t" rtlCol="false" tIns="0" lIns="0" bIns="0" rIns="0">
            <a:spAutoFit/>
          </a:bodyPr>
          <a:lstStyle/>
          <a:p>
            <a:pPr algn="ctr">
              <a:lnSpc>
                <a:spcPts val="7526"/>
              </a:lnSpc>
              <a:spcBef>
                <a:spcPct val="0"/>
              </a:spcBef>
            </a:pPr>
            <a:r>
              <a:rPr lang="en-US" sz="5375">
                <a:solidFill>
                  <a:srgbClr val="FFFFFF"/>
                </a:solidFill>
                <a:latin typeface="Bebas Neue"/>
                <a:ea typeface="Bebas Neue"/>
                <a:cs typeface="Bebas Neue"/>
                <a:sym typeface="Bebas Neue"/>
              </a:rPr>
              <a:t>By switching from an always-on light to an automatic system, you can:</a:t>
            </a:r>
          </a:p>
          <a:p>
            <a:pPr algn="ctr">
              <a:lnSpc>
                <a:spcPts val="7526"/>
              </a:lnSpc>
              <a:spcBef>
                <a:spcPct val="0"/>
              </a:spcBef>
            </a:pPr>
            <a:r>
              <a:rPr lang="en-US" sz="5375">
                <a:solidFill>
                  <a:srgbClr val="FFFFFF"/>
                </a:solidFill>
                <a:latin typeface="Bebas Neue"/>
                <a:ea typeface="Bebas Neue"/>
                <a:cs typeface="Bebas Neue"/>
                <a:sym typeface="Bebas Neue"/>
              </a:rPr>
              <a:t> ✅ Save 60% of energy</a:t>
            </a:r>
          </a:p>
          <a:p>
            <a:pPr algn="ctr">
              <a:lnSpc>
                <a:spcPts val="7526"/>
              </a:lnSpc>
              <a:spcBef>
                <a:spcPct val="0"/>
              </a:spcBef>
            </a:pPr>
            <a:r>
              <a:rPr lang="en-US" sz="5375">
                <a:solidFill>
                  <a:srgbClr val="FFFFFF"/>
                </a:solidFill>
                <a:latin typeface="Bebas Neue"/>
                <a:ea typeface="Bebas Neue"/>
                <a:cs typeface="Bebas Neue"/>
                <a:sym typeface="Bebas Neue"/>
              </a:rPr>
              <a:t> ✅ Reduce electricity costs</a:t>
            </a:r>
          </a:p>
          <a:p>
            <a:pPr algn="ctr">
              <a:lnSpc>
                <a:spcPts val="7526"/>
              </a:lnSpc>
              <a:spcBef>
                <a:spcPct val="0"/>
              </a:spcBef>
            </a:pPr>
            <a:r>
              <a:rPr lang="en-US" sz="5375">
                <a:solidFill>
                  <a:srgbClr val="FFFFFF"/>
                </a:solidFill>
                <a:latin typeface="Bebas Neue"/>
                <a:ea typeface="Bebas Neue"/>
                <a:cs typeface="Bebas Neue"/>
                <a:sym typeface="Bebas Neue"/>
              </a:rPr>
              <a:t> ✅ Lower carbon emissions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9492" y="1019175"/>
            <a:ext cx="509155" cy="478605"/>
          </a:xfrm>
          <a:custGeom>
            <a:avLst/>
            <a:gdLst/>
            <a:ahLst/>
            <a:cxnLst/>
            <a:rect r="r" b="b" t="t" l="l"/>
            <a:pathLst>
              <a:path h="478605" w="50915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13855" y="9448415"/>
            <a:ext cx="445445" cy="445445"/>
          </a:xfrm>
          <a:custGeom>
            <a:avLst/>
            <a:gdLst/>
            <a:ahLst/>
            <a:cxnLst/>
            <a:rect r="r" b="b" t="t" l="l"/>
            <a:pathLst>
              <a:path h="445445" w="445445">
                <a:moveTo>
                  <a:pt x="0" y="0"/>
                </a:moveTo>
                <a:lnTo>
                  <a:pt x="445445" y="0"/>
                </a:lnTo>
                <a:lnTo>
                  <a:pt x="445445" y="445445"/>
                </a:lnTo>
                <a:lnTo>
                  <a:pt x="0" y="4454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873682" y="495402"/>
            <a:ext cx="11788917" cy="962716"/>
          </a:xfrm>
          <a:prstGeom prst="rect">
            <a:avLst/>
          </a:prstGeom>
        </p:spPr>
        <p:txBody>
          <a:bodyPr anchor="t" rtlCol="false" tIns="0" lIns="0" bIns="0" rIns="0">
            <a:spAutoFit/>
          </a:bodyPr>
          <a:lstStyle/>
          <a:p>
            <a:pPr algn="l">
              <a:lnSpc>
                <a:spcPts val="7485"/>
              </a:lnSpc>
            </a:pPr>
            <a:r>
              <a:rPr lang="en-US" sz="6867">
                <a:solidFill>
                  <a:srgbClr val="FFFFFF"/>
                </a:solidFill>
                <a:latin typeface="Anton"/>
                <a:ea typeface="Anton"/>
                <a:cs typeface="Anton"/>
                <a:sym typeface="Anton"/>
              </a:rPr>
              <a:t>PHYSICS BEHIND THIS ?   🤔</a:t>
            </a:r>
          </a:p>
        </p:txBody>
      </p:sp>
      <p:sp>
        <p:nvSpPr>
          <p:cNvPr name="Freeform 5" id="5"/>
          <p:cNvSpPr/>
          <p:nvPr/>
        </p:nvSpPr>
        <p:spPr>
          <a:xfrm flipH="false" flipV="false" rot="0">
            <a:off x="-889149" y="2343823"/>
            <a:ext cx="7153125" cy="6255802"/>
          </a:xfrm>
          <a:custGeom>
            <a:avLst/>
            <a:gdLst/>
            <a:ahLst/>
            <a:cxnLst/>
            <a:rect r="r" b="b" t="t" l="l"/>
            <a:pathLst>
              <a:path h="6255802" w="7153125">
                <a:moveTo>
                  <a:pt x="0" y="0"/>
                </a:moveTo>
                <a:lnTo>
                  <a:pt x="7153125" y="0"/>
                </a:lnTo>
                <a:lnTo>
                  <a:pt x="7153125" y="6255802"/>
                </a:lnTo>
                <a:lnTo>
                  <a:pt x="0" y="6255802"/>
                </a:lnTo>
                <a:lnTo>
                  <a:pt x="0" y="0"/>
                </a:lnTo>
                <a:close/>
              </a:path>
            </a:pathLst>
          </a:custGeom>
          <a:blipFill>
            <a:blip r:embed="rId6"/>
            <a:stretch>
              <a:fillRect l="0" t="0" r="0" b="0"/>
            </a:stretch>
          </a:blipFill>
        </p:spPr>
      </p:sp>
      <p:sp>
        <p:nvSpPr>
          <p:cNvPr name="TextBox 6" id="6"/>
          <p:cNvSpPr txBox="true"/>
          <p:nvPr/>
        </p:nvSpPr>
        <p:spPr>
          <a:xfrm rot="0">
            <a:off x="2465468" y="1039787"/>
            <a:ext cx="1323748" cy="418331"/>
          </a:xfrm>
          <a:prstGeom prst="rect">
            <a:avLst/>
          </a:prstGeom>
        </p:spPr>
        <p:txBody>
          <a:bodyPr anchor="t" rtlCol="false" tIns="0" lIns="0" bIns="0" rIns="0">
            <a:spAutoFit/>
          </a:bodyPr>
          <a:lstStyle/>
          <a:p>
            <a:pPr algn="l">
              <a:lnSpc>
                <a:spcPts val="1633"/>
              </a:lnSpc>
              <a:spcBef>
                <a:spcPct val="0"/>
              </a:spcBef>
            </a:pPr>
            <a:r>
              <a:rPr lang="en-US" sz="1166" spc="628">
                <a:solidFill>
                  <a:srgbClr val="FFFFFF"/>
                </a:solidFill>
                <a:latin typeface="Raleway"/>
                <a:ea typeface="Raleway"/>
                <a:cs typeface="Raleway"/>
                <a:sym typeface="Raleway"/>
              </a:rPr>
              <a:t>STUDIO SHODWE</a:t>
            </a:r>
          </a:p>
        </p:txBody>
      </p:sp>
      <p:sp>
        <p:nvSpPr>
          <p:cNvPr name="TextBox 7" id="7"/>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08/15</a:t>
            </a:r>
          </a:p>
        </p:txBody>
      </p:sp>
      <p:grpSp>
        <p:nvGrpSpPr>
          <p:cNvPr name="Group 8" id="8"/>
          <p:cNvGrpSpPr/>
          <p:nvPr/>
        </p:nvGrpSpPr>
        <p:grpSpPr>
          <a:xfrm rot="0">
            <a:off x="6263976" y="2343823"/>
            <a:ext cx="10772602" cy="6724362"/>
            <a:chOff x="0" y="0"/>
            <a:chExt cx="2837229" cy="1771025"/>
          </a:xfrm>
        </p:grpSpPr>
        <p:sp>
          <p:nvSpPr>
            <p:cNvPr name="Freeform 9" id="9"/>
            <p:cNvSpPr/>
            <p:nvPr/>
          </p:nvSpPr>
          <p:spPr>
            <a:xfrm flipH="false" flipV="false" rot="0">
              <a:off x="0" y="0"/>
              <a:ext cx="2837229" cy="1771025"/>
            </a:xfrm>
            <a:custGeom>
              <a:avLst/>
              <a:gdLst/>
              <a:ahLst/>
              <a:cxnLst/>
              <a:rect r="r" b="b" t="t" l="l"/>
              <a:pathLst>
                <a:path h="1771025" w="2837229">
                  <a:moveTo>
                    <a:pt x="0" y="0"/>
                  </a:moveTo>
                  <a:lnTo>
                    <a:pt x="2837229" y="0"/>
                  </a:lnTo>
                  <a:lnTo>
                    <a:pt x="2837229" y="1771025"/>
                  </a:lnTo>
                  <a:lnTo>
                    <a:pt x="0" y="1771025"/>
                  </a:lnTo>
                  <a:close/>
                </a:path>
              </a:pathLst>
            </a:custGeom>
            <a:gradFill rotWithShape="true">
              <a:gsLst>
                <a:gs pos="0">
                  <a:srgbClr val="365E93">
                    <a:alpha val="56000"/>
                  </a:srgbClr>
                </a:gs>
                <a:gs pos="100000">
                  <a:srgbClr val="AF2BA5">
                    <a:alpha val="56000"/>
                  </a:srgbClr>
                </a:gs>
              </a:gsLst>
              <a:lin ang="0"/>
            </a:gradFill>
          </p:spPr>
        </p:sp>
        <p:sp>
          <p:nvSpPr>
            <p:cNvPr name="TextBox 10" id="10"/>
            <p:cNvSpPr txBox="true"/>
            <p:nvPr/>
          </p:nvSpPr>
          <p:spPr>
            <a:xfrm>
              <a:off x="0" y="-38100"/>
              <a:ext cx="2837229" cy="1809125"/>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6665777" y="2496353"/>
            <a:ext cx="10593523" cy="6234579"/>
          </a:xfrm>
          <a:prstGeom prst="rect">
            <a:avLst/>
          </a:prstGeom>
        </p:spPr>
        <p:txBody>
          <a:bodyPr anchor="t" rtlCol="false" tIns="0" lIns="0" bIns="0" rIns="0">
            <a:spAutoFit/>
          </a:bodyPr>
          <a:lstStyle/>
          <a:p>
            <a:pPr algn="l">
              <a:lnSpc>
                <a:spcPts val="5486"/>
              </a:lnSpc>
            </a:pPr>
            <a:r>
              <a:rPr lang="en-US" sz="3919" u="sng">
                <a:solidFill>
                  <a:srgbClr val="FFFFFF"/>
                </a:solidFill>
                <a:latin typeface="Raleway"/>
                <a:ea typeface="Raleway"/>
                <a:cs typeface="Raleway"/>
                <a:sym typeface="Raleway"/>
              </a:rPr>
              <a:t>1. Light and Optoelectronics</a:t>
            </a:r>
          </a:p>
          <a:p>
            <a:pPr algn="l">
              <a:lnSpc>
                <a:spcPts val="5486"/>
              </a:lnSpc>
            </a:pPr>
          </a:p>
          <a:p>
            <a:pPr algn="l" marL="846139" indent="-423070" lvl="1">
              <a:lnSpc>
                <a:spcPts val="5486"/>
              </a:lnSpc>
              <a:buFont typeface="Arial"/>
              <a:buChar char="•"/>
            </a:pPr>
            <a:r>
              <a:rPr lang="en-US" b="true" sz="3919" u="sng">
                <a:solidFill>
                  <a:srgbClr val="FFFFFF"/>
                </a:solidFill>
                <a:latin typeface="Raleway Bold"/>
                <a:ea typeface="Raleway Bold"/>
                <a:cs typeface="Raleway Bold"/>
                <a:sym typeface="Raleway Bold"/>
              </a:rPr>
              <a:t>Photoresistor (LDR) Behavior:</a:t>
            </a:r>
          </a:p>
          <a:p>
            <a:pPr algn="l">
              <a:lnSpc>
                <a:spcPts val="5486"/>
              </a:lnSpc>
            </a:pPr>
            <a:r>
              <a:rPr lang="en-US" sz="3919">
                <a:solidFill>
                  <a:srgbClr val="FFFFFF"/>
                </a:solidFill>
                <a:latin typeface="Raleway"/>
                <a:ea typeface="Raleway"/>
                <a:cs typeface="Raleway"/>
                <a:sym typeface="Raleway"/>
              </a:rPr>
              <a:t>The resistance of an LDR ⬇️ with ⬆️ light intensity.</a:t>
            </a:r>
          </a:p>
          <a:p>
            <a:pPr algn="l" marL="846139" indent="-423070" lvl="1">
              <a:lnSpc>
                <a:spcPts val="5486"/>
              </a:lnSpc>
              <a:buFont typeface="Arial"/>
              <a:buChar char="•"/>
            </a:pPr>
            <a:r>
              <a:rPr lang="en-US" sz="3919">
                <a:solidFill>
                  <a:srgbClr val="FFFFFF"/>
                </a:solidFill>
                <a:latin typeface="Raleway"/>
                <a:ea typeface="Raleway"/>
                <a:cs typeface="Raleway"/>
                <a:sym typeface="Raleway"/>
              </a:rPr>
              <a:t>In bright light, resistance ⬇️ voltage ⬇️ </a:t>
            </a:r>
          </a:p>
          <a:p>
            <a:pPr algn="l">
              <a:lnSpc>
                <a:spcPts val="5486"/>
              </a:lnSpc>
            </a:pPr>
          </a:p>
          <a:p>
            <a:pPr algn="l" marL="846139" indent="-423070" lvl="1">
              <a:lnSpc>
                <a:spcPts val="5486"/>
              </a:lnSpc>
              <a:buFont typeface="Arial"/>
              <a:buChar char="•"/>
            </a:pPr>
            <a:r>
              <a:rPr lang="en-US" sz="3919">
                <a:solidFill>
                  <a:srgbClr val="FFFFFF"/>
                </a:solidFill>
                <a:latin typeface="Raleway"/>
                <a:ea typeface="Raleway"/>
                <a:cs typeface="Raleway"/>
                <a:sym typeface="Raleway"/>
              </a:rPr>
              <a:t>In darkness, resistance is ⬆️, voltage ⬆️ and triggering the lamp💡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9492" y="1019175"/>
            <a:ext cx="509155" cy="478605"/>
          </a:xfrm>
          <a:custGeom>
            <a:avLst/>
            <a:gdLst/>
            <a:ahLst/>
            <a:cxnLst/>
            <a:rect r="r" b="b" t="t" l="l"/>
            <a:pathLst>
              <a:path h="478605" w="50915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13855" y="9448415"/>
            <a:ext cx="445445" cy="445445"/>
          </a:xfrm>
          <a:custGeom>
            <a:avLst/>
            <a:gdLst/>
            <a:ahLst/>
            <a:cxnLst/>
            <a:rect r="r" b="b" t="t" l="l"/>
            <a:pathLst>
              <a:path h="445445" w="445445">
                <a:moveTo>
                  <a:pt x="0" y="0"/>
                </a:moveTo>
                <a:lnTo>
                  <a:pt x="445445" y="0"/>
                </a:lnTo>
                <a:lnTo>
                  <a:pt x="445445" y="445445"/>
                </a:lnTo>
                <a:lnTo>
                  <a:pt x="0" y="4454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469514" y="585442"/>
            <a:ext cx="9344341" cy="962716"/>
          </a:xfrm>
          <a:prstGeom prst="rect">
            <a:avLst/>
          </a:prstGeom>
        </p:spPr>
        <p:txBody>
          <a:bodyPr anchor="t" rtlCol="false" tIns="0" lIns="0" bIns="0" rIns="0">
            <a:spAutoFit/>
          </a:bodyPr>
          <a:lstStyle/>
          <a:p>
            <a:pPr algn="l">
              <a:lnSpc>
                <a:spcPts val="7485"/>
              </a:lnSpc>
            </a:pPr>
            <a:r>
              <a:rPr lang="en-US" sz="6867">
                <a:solidFill>
                  <a:srgbClr val="FFFFFF"/>
                </a:solidFill>
                <a:latin typeface="Anton"/>
                <a:ea typeface="Anton"/>
                <a:cs typeface="Anton"/>
                <a:sym typeface="Anton"/>
              </a:rPr>
              <a:t>PHYSICS BEHIND THIS ?   🤔</a:t>
            </a:r>
          </a:p>
        </p:txBody>
      </p:sp>
      <p:sp>
        <p:nvSpPr>
          <p:cNvPr name="Freeform 5" id="5"/>
          <p:cNvSpPr/>
          <p:nvPr/>
        </p:nvSpPr>
        <p:spPr>
          <a:xfrm flipH="false" flipV="false" rot="0">
            <a:off x="-889149" y="2343823"/>
            <a:ext cx="7153125" cy="6255802"/>
          </a:xfrm>
          <a:custGeom>
            <a:avLst/>
            <a:gdLst/>
            <a:ahLst/>
            <a:cxnLst/>
            <a:rect r="r" b="b" t="t" l="l"/>
            <a:pathLst>
              <a:path h="6255802" w="7153125">
                <a:moveTo>
                  <a:pt x="0" y="0"/>
                </a:moveTo>
                <a:lnTo>
                  <a:pt x="7153125" y="0"/>
                </a:lnTo>
                <a:lnTo>
                  <a:pt x="7153125" y="6255802"/>
                </a:lnTo>
                <a:lnTo>
                  <a:pt x="0" y="6255802"/>
                </a:lnTo>
                <a:lnTo>
                  <a:pt x="0" y="0"/>
                </a:lnTo>
                <a:close/>
              </a:path>
            </a:pathLst>
          </a:custGeom>
          <a:blipFill>
            <a:blip r:embed="rId6"/>
            <a:stretch>
              <a:fillRect l="0" t="0" r="0" b="0"/>
            </a:stretch>
          </a:blipFill>
        </p:spPr>
      </p:sp>
      <p:sp>
        <p:nvSpPr>
          <p:cNvPr name="TextBox 6" id="6"/>
          <p:cNvSpPr txBox="true"/>
          <p:nvPr/>
        </p:nvSpPr>
        <p:spPr>
          <a:xfrm rot="0">
            <a:off x="2465468" y="1039787"/>
            <a:ext cx="1323748" cy="418331"/>
          </a:xfrm>
          <a:prstGeom prst="rect">
            <a:avLst/>
          </a:prstGeom>
        </p:spPr>
        <p:txBody>
          <a:bodyPr anchor="t" rtlCol="false" tIns="0" lIns="0" bIns="0" rIns="0">
            <a:spAutoFit/>
          </a:bodyPr>
          <a:lstStyle/>
          <a:p>
            <a:pPr algn="l">
              <a:lnSpc>
                <a:spcPts val="1633"/>
              </a:lnSpc>
              <a:spcBef>
                <a:spcPct val="0"/>
              </a:spcBef>
            </a:pPr>
            <a:r>
              <a:rPr lang="en-US" sz="1166" spc="628">
                <a:solidFill>
                  <a:srgbClr val="FFFFFF"/>
                </a:solidFill>
                <a:latin typeface="Raleway"/>
                <a:ea typeface="Raleway"/>
                <a:cs typeface="Raleway"/>
                <a:sym typeface="Raleway"/>
              </a:rPr>
              <a:t>STUDIO SHODWE</a:t>
            </a:r>
          </a:p>
        </p:txBody>
      </p:sp>
      <p:sp>
        <p:nvSpPr>
          <p:cNvPr name="TextBox 7" id="7"/>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08/15</a:t>
            </a:r>
          </a:p>
        </p:txBody>
      </p:sp>
      <p:grpSp>
        <p:nvGrpSpPr>
          <p:cNvPr name="Group 8" id="8"/>
          <p:cNvGrpSpPr/>
          <p:nvPr/>
        </p:nvGrpSpPr>
        <p:grpSpPr>
          <a:xfrm rot="0">
            <a:off x="6053966" y="1981795"/>
            <a:ext cx="11205334" cy="7466620"/>
            <a:chOff x="0" y="0"/>
            <a:chExt cx="2951199" cy="1966517"/>
          </a:xfrm>
        </p:grpSpPr>
        <p:sp>
          <p:nvSpPr>
            <p:cNvPr name="Freeform 9" id="9"/>
            <p:cNvSpPr/>
            <p:nvPr/>
          </p:nvSpPr>
          <p:spPr>
            <a:xfrm flipH="false" flipV="false" rot="0">
              <a:off x="0" y="0"/>
              <a:ext cx="2951199" cy="1966517"/>
            </a:xfrm>
            <a:custGeom>
              <a:avLst/>
              <a:gdLst/>
              <a:ahLst/>
              <a:cxnLst/>
              <a:rect r="r" b="b" t="t" l="l"/>
              <a:pathLst>
                <a:path h="1966517" w="2951199">
                  <a:moveTo>
                    <a:pt x="0" y="0"/>
                  </a:moveTo>
                  <a:lnTo>
                    <a:pt x="2951199" y="0"/>
                  </a:lnTo>
                  <a:lnTo>
                    <a:pt x="2951199" y="1966517"/>
                  </a:lnTo>
                  <a:lnTo>
                    <a:pt x="0" y="1966517"/>
                  </a:lnTo>
                  <a:close/>
                </a:path>
              </a:pathLst>
            </a:custGeom>
            <a:gradFill rotWithShape="true">
              <a:gsLst>
                <a:gs pos="0">
                  <a:srgbClr val="365E93">
                    <a:alpha val="56000"/>
                  </a:srgbClr>
                </a:gs>
                <a:gs pos="100000">
                  <a:srgbClr val="AF2BA5">
                    <a:alpha val="56000"/>
                  </a:srgbClr>
                </a:gs>
              </a:gsLst>
              <a:lin ang="0"/>
            </a:gradFill>
          </p:spPr>
        </p:sp>
        <p:sp>
          <p:nvSpPr>
            <p:cNvPr name="TextBox 10" id="10"/>
            <p:cNvSpPr txBox="true"/>
            <p:nvPr/>
          </p:nvSpPr>
          <p:spPr>
            <a:xfrm>
              <a:off x="0" y="-38100"/>
              <a:ext cx="2951199" cy="2004617"/>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6270332" y="2180000"/>
            <a:ext cx="10772602" cy="6964494"/>
          </a:xfrm>
          <a:prstGeom prst="rect">
            <a:avLst/>
          </a:prstGeom>
        </p:spPr>
        <p:txBody>
          <a:bodyPr anchor="t" rtlCol="false" tIns="0" lIns="0" bIns="0" rIns="0">
            <a:spAutoFit/>
          </a:bodyPr>
          <a:lstStyle/>
          <a:p>
            <a:pPr algn="l">
              <a:lnSpc>
                <a:spcPts val="4630"/>
              </a:lnSpc>
            </a:pPr>
            <a:r>
              <a:rPr lang="en-US" sz="3307" i="true" u="sng">
                <a:solidFill>
                  <a:srgbClr val="FFFFFF"/>
                </a:solidFill>
                <a:latin typeface="Raleway Italics"/>
                <a:ea typeface="Raleway Italics"/>
                <a:cs typeface="Raleway Italics"/>
                <a:sym typeface="Raleway Italics"/>
              </a:rPr>
              <a:t>2.Power and Energy Efficiency</a:t>
            </a:r>
          </a:p>
          <a:p>
            <a:pPr algn="l">
              <a:lnSpc>
                <a:spcPts val="4630"/>
              </a:lnSpc>
            </a:pPr>
          </a:p>
          <a:p>
            <a:pPr algn="l" marL="714054" indent="-357027" lvl="1">
              <a:lnSpc>
                <a:spcPts val="4630"/>
              </a:lnSpc>
              <a:buFont typeface="Arial"/>
              <a:buChar char="•"/>
            </a:pPr>
            <a:r>
              <a:rPr lang="en-US" b="true" sz="3307" u="sng">
                <a:solidFill>
                  <a:srgbClr val="FFFFFF"/>
                </a:solidFill>
                <a:latin typeface="Raleway Bold"/>
                <a:ea typeface="Raleway Bold"/>
                <a:cs typeface="Raleway Bold"/>
                <a:sym typeface="Raleway Bold"/>
              </a:rPr>
              <a:t>Power Calculation</a:t>
            </a:r>
            <a:r>
              <a:rPr lang="en-US" b="true" sz="3307">
                <a:solidFill>
                  <a:srgbClr val="FFFFFF"/>
                </a:solidFill>
                <a:latin typeface="Raleway Bold"/>
                <a:ea typeface="Raleway Bold"/>
                <a:cs typeface="Raleway Bold"/>
                <a:sym typeface="Raleway Bold"/>
              </a:rPr>
              <a:t> :   </a:t>
            </a:r>
            <a:r>
              <a:rPr lang="en-US" sz="3307">
                <a:solidFill>
                  <a:srgbClr val="FFFFFF"/>
                </a:solidFill>
                <a:latin typeface="Raleway"/>
                <a:ea typeface="Raleway"/>
                <a:cs typeface="Raleway"/>
                <a:sym typeface="Raleway"/>
              </a:rPr>
              <a:t>𝑃 = 𝑉• </a:t>
            </a:r>
            <a:r>
              <a:rPr lang="en-US" sz="3307" i="true">
                <a:solidFill>
                  <a:srgbClr val="FFFFFF"/>
                </a:solidFill>
                <a:latin typeface="Raleway Italics"/>
                <a:ea typeface="Raleway Italics"/>
                <a:cs typeface="Raleway Italics"/>
                <a:sym typeface="Raleway Italics"/>
              </a:rPr>
              <a:t>I</a:t>
            </a:r>
          </a:p>
          <a:p>
            <a:pPr algn="l">
              <a:lnSpc>
                <a:spcPts val="4630"/>
              </a:lnSpc>
            </a:pPr>
            <a:r>
              <a:rPr lang="en-US" sz="3307" i="true">
                <a:solidFill>
                  <a:srgbClr val="FFFFFF"/>
                </a:solidFill>
                <a:latin typeface="Raleway Italics"/>
                <a:ea typeface="Raleway Italics"/>
                <a:cs typeface="Raleway Italics"/>
                <a:sym typeface="Raleway Italics"/>
              </a:rPr>
              <a:t>      </a:t>
            </a:r>
            <a:r>
              <a:rPr lang="en-US" sz="3307">
                <a:solidFill>
                  <a:srgbClr val="FFFFFF"/>
                </a:solidFill>
                <a:latin typeface="Raleway"/>
                <a:ea typeface="Raleway"/>
                <a:cs typeface="Raleway"/>
                <a:sym typeface="Raleway"/>
              </a:rPr>
              <a:t>1. </a:t>
            </a:r>
            <a:r>
              <a:rPr lang="en-US" sz="3307">
                <a:solidFill>
                  <a:srgbClr val="FFFFFF"/>
                </a:solidFill>
                <a:latin typeface="Raleway"/>
                <a:ea typeface="Raleway"/>
                <a:cs typeface="Raleway"/>
                <a:sym typeface="Raleway"/>
              </a:rPr>
              <a:t>Helps measure and compare power consumption.</a:t>
            </a:r>
          </a:p>
          <a:p>
            <a:pPr algn="l" marL="714054" indent="-357027" lvl="1">
              <a:lnSpc>
                <a:spcPts val="4630"/>
              </a:lnSpc>
              <a:buFont typeface="Arial"/>
              <a:buChar char="•"/>
            </a:pPr>
            <a:r>
              <a:rPr lang="en-US" b="true" sz="3307" u="sng">
                <a:solidFill>
                  <a:srgbClr val="FFFFFF"/>
                </a:solidFill>
                <a:latin typeface="Raleway Bold"/>
                <a:ea typeface="Raleway Bold"/>
                <a:cs typeface="Raleway Bold"/>
                <a:sym typeface="Raleway Bold"/>
              </a:rPr>
              <a:t>Energy Savings</a:t>
            </a:r>
            <a:r>
              <a:rPr lang="en-US" b="true" sz="3307">
                <a:solidFill>
                  <a:srgbClr val="FFFFFF"/>
                </a:solidFill>
                <a:latin typeface="Raleway Bold"/>
                <a:ea typeface="Raleway Bold"/>
                <a:cs typeface="Raleway Bold"/>
                <a:sym typeface="Raleway Bold"/>
              </a:rPr>
              <a:t> :</a:t>
            </a:r>
          </a:p>
          <a:p>
            <a:pPr algn="l">
              <a:lnSpc>
                <a:spcPts val="4630"/>
              </a:lnSpc>
            </a:pPr>
            <a:r>
              <a:rPr lang="en-US" sz="3307" b="true">
                <a:solidFill>
                  <a:srgbClr val="FFFFFF"/>
                </a:solidFill>
                <a:latin typeface="Raleway Bold"/>
                <a:ea typeface="Raleway Bold"/>
                <a:cs typeface="Raleway Bold"/>
                <a:sym typeface="Raleway Bold"/>
              </a:rPr>
              <a:t>       </a:t>
            </a:r>
            <a:r>
              <a:rPr lang="en-US" sz="3307">
                <a:solidFill>
                  <a:srgbClr val="FFFFFF"/>
                </a:solidFill>
                <a:latin typeface="Raleway"/>
                <a:ea typeface="Raleway"/>
                <a:cs typeface="Raleway"/>
                <a:sym typeface="Raleway"/>
              </a:rPr>
              <a:t>1. </a:t>
            </a:r>
            <a:r>
              <a:rPr lang="en-US" sz="3307">
                <a:solidFill>
                  <a:srgbClr val="FFFFFF"/>
                </a:solidFill>
                <a:latin typeface="Raleway"/>
                <a:ea typeface="Raleway"/>
                <a:cs typeface="Raleway"/>
                <a:sym typeface="Raleway"/>
              </a:rPr>
              <a:t>Applying automation reduces energy                            waste, demonstrating efficiency principles.</a:t>
            </a:r>
          </a:p>
          <a:p>
            <a:pPr algn="l">
              <a:lnSpc>
                <a:spcPts val="4630"/>
              </a:lnSpc>
            </a:pPr>
          </a:p>
          <a:p>
            <a:pPr algn="l">
              <a:lnSpc>
                <a:spcPts val="4630"/>
              </a:lnSpc>
            </a:pPr>
            <a:r>
              <a:rPr lang="en-US" sz="3307" i="true" u="sng">
                <a:solidFill>
                  <a:srgbClr val="FFFFFF"/>
                </a:solidFill>
                <a:latin typeface="Raleway Italics"/>
                <a:ea typeface="Raleway Italics"/>
                <a:cs typeface="Raleway Italics"/>
                <a:sym typeface="Raleway Italics"/>
              </a:rPr>
              <a:t>3</a:t>
            </a:r>
            <a:r>
              <a:rPr lang="en-US" sz="3307" i="true" u="sng">
                <a:solidFill>
                  <a:srgbClr val="FFFFFF"/>
                </a:solidFill>
                <a:latin typeface="Raleway Italics"/>
                <a:ea typeface="Raleway Italics"/>
                <a:cs typeface="Raleway Italics"/>
                <a:sym typeface="Raleway Italics"/>
              </a:rPr>
              <a:t>. Environmental Physics</a:t>
            </a:r>
          </a:p>
          <a:p>
            <a:pPr algn="l">
              <a:lnSpc>
                <a:spcPts val="4630"/>
              </a:lnSpc>
            </a:pPr>
          </a:p>
          <a:p>
            <a:pPr algn="l" marL="714054" indent="-357027" lvl="1">
              <a:lnSpc>
                <a:spcPts val="4630"/>
              </a:lnSpc>
              <a:buFont typeface="Arial"/>
              <a:buChar char="•"/>
            </a:pPr>
            <a:r>
              <a:rPr lang="en-US" sz="3307">
                <a:solidFill>
                  <a:srgbClr val="FFFFFF"/>
                </a:solidFill>
                <a:latin typeface="Raleway"/>
                <a:ea typeface="Raleway"/>
                <a:cs typeface="Raleway"/>
                <a:sym typeface="Raleway"/>
              </a:rPr>
              <a:t>Reducing electricity usage lowers carbon footprint, promoting sustainability.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6773" y="4608097"/>
            <a:ext cx="5530509" cy="4460088"/>
          </a:xfrm>
          <a:custGeom>
            <a:avLst/>
            <a:gdLst/>
            <a:ahLst/>
            <a:cxnLst/>
            <a:rect r="r" b="b" t="t" l="l"/>
            <a:pathLst>
              <a:path h="4460088" w="5530509">
                <a:moveTo>
                  <a:pt x="0" y="0"/>
                </a:moveTo>
                <a:lnTo>
                  <a:pt x="5530509" y="0"/>
                </a:lnTo>
                <a:lnTo>
                  <a:pt x="5530509" y="4460088"/>
                </a:lnTo>
                <a:lnTo>
                  <a:pt x="0" y="4460088"/>
                </a:lnTo>
                <a:lnTo>
                  <a:pt x="0" y="0"/>
                </a:lnTo>
                <a:close/>
              </a:path>
            </a:pathLst>
          </a:custGeom>
          <a:blipFill>
            <a:blip r:embed="rId4"/>
            <a:stretch>
              <a:fillRect l="0" t="0" r="0" b="0"/>
            </a:stretch>
          </a:blipFill>
        </p:spPr>
      </p:sp>
      <p:sp>
        <p:nvSpPr>
          <p:cNvPr name="TextBox 4" id="4"/>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10/15</a:t>
            </a:r>
          </a:p>
        </p:txBody>
      </p:sp>
      <p:sp>
        <p:nvSpPr>
          <p:cNvPr name="TextBox 5" id="5"/>
          <p:cNvSpPr txBox="true"/>
          <p:nvPr/>
        </p:nvSpPr>
        <p:spPr>
          <a:xfrm rot="0">
            <a:off x="7469514" y="585442"/>
            <a:ext cx="9344341" cy="962716"/>
          </a:xfrm>
          <a:prstGeom prst="rect">
            <a:avLst/>
          </a:prstGeom>
        </p:spPr>
        <p:txBody>
          <a:bodyPr anchor="t" rtlCol="false" tIns="0" lIns="0" bIns="0" rIns="0">
            <a:spAutoFit/>
          </a:bodyPr>
          <a:lstStyle/>
          <a:p>
            <a:pPr algn="ctr">
              <a:lnSpc>
                <a:spcPts val="7485"/>
              </a:lnSpc>
            </a:pPr>
            <a:r>
              <a:rPr lang="en-US" sz="6867">
                <a:solidFill>
                  <a:srgbClr val="FFFFFF"/>
                </a:solidFill>
                <a:latin typeface="Anton"/>
                <a:ea typeface="Anton"/>
                <a:cs typeface="Anton"/>
                <a:sym typeface="Anton"/>
              </a:rPr>
              <a:t>VIDEO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27342" y="3980122"/>
            <a:ext cx="12327182" cy="2326756"/>
          </a:xfrm>
          <a:custGeom>
            <a:avLst/>
            <a:gdLst/>
            <a:ahLst/>
            <a:cxnLst/>
            <a:rect r="r" b="b" t="t" l="l"/>
            <a:pathLst>
              <a:path h="2326756" w="12327182">
                <a:moveTo>
                  <a:pt x="0" y="0"/>
                </a:moveTo>
                <a:lnTo>
                  <a:pt x="12327182" y="0"/>
                </a:lnTo>
                <a:lnTo>
                  <a:pt x="12327182" y="2326756"/>
                </a:lnTo>
                <a:lnTo>
                  <a:pt x="0" y="2326756"/>
                </a:lnTo>
                <a:lnTo>
                  <a:pt x="0" y="0"/>
                </a:lnTo>
                <a:close/>
              </a:path>
            </a:pathLst>
          </a:custGeom>
          <a:blipFill>
            <a:blip r:embed="rId2"/>
            <a:stretch>
              <a:fillRect l="0" t="0" r="0" b="0"/>
            </a:stretch>
          </a:blipFill>
        </p:spPr>
      </p:sp>
      <p:sp>
        <p:nvSpPr>
          <p:cNvPr name="TextBox 3" id="3"/>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15/15</a:t>
            </a:r>
          </a:p>
        </p:txBody>
      </p:sp>
      <p:sp>
        <p:nvSpPr>
          <p:cNvPr name="TextBox 4" id="4"/>
          <p:cNvSpPr txBox="true"/>
          <p:nvPr/>
        </p:nvSpPr>
        <p:spPr>
          <a:xfrm rot="0">
            <a:off x="4398743" y="3761826"/>
            <a:ext cx="9490515" cy="2487123"/>
          </a:xfrm>
          <a:prstGeom prst="rect">
            <a:avLst/>
          </a:prstGeom>
        </p:spPr>
        <p:txBody>
          <a:bodyPr anchor="t" rtlCol="false" tIns="0" lIns="0" bIns="0" rIns="0">
            <a:spAutoFit/>
          </a:bodyPr>
          <a:lstStyle/>
          <a:p>
            <a:pPr algn="ctr">
              <a:lnSpc>
                <a:spcPts val="20350"/>
              </a:lnSpc>
              <a:spcBef>
                <a:spcPct val="0"/>
              </a:spcBef>
            </a:pPr>
            <a:r>
              <a:rPr lang="en-US" sz="14535">
                <a:solidFill>
                  <a:srgbClr val="FFFFFF"/>
                </a:solidFill>
                <a:latin typeface="Anton"/>
                <a:ea typeface="Anton"/>
                <a:cs typeface="Anton"/>
                <a:sym typeface="Anton"/>
              </a:rPr>
              <a:t>THANK YOU!</a:t>
            </a:r>
          </a:p>
        </p:txBody>
      </p:sp>
      <p:sp>
        <p:nvSpPr>
          <p:cNvPr name="Freeform 5" id="5"/>
          <p:cNvSpPr/>
          <p:nvPr/>
        </p:nvSpPr>
        <p:spPr>
          <a:xfrm flipH="true" flipV="true" rot="0">
            <a:off x="16813855" y="9068185"/>
            <a:ext cx="445445" cy="445445"/>
          </a:xfrm>
          <a:custGeom>
            <a:avLst/>
            <a:gdLst/>
            <a:ahLst/>
            <a:cxnLst/>
            <a:rect r="r" b="b" t="t" l="l"/>
            <a:pathLst>
              <a:path h="445445" w="445445">
                <a:moveTo>
                  <a:pt x="445445" y="445444"/>
                </a:moveTo>
                <a:lnTo>
                  <a:pt x="0" y="445444"/>
                </a:lnTo>
                <a:lnTo>
                  <a:pt x="0" y="0"/>
                </a:lnTo>
                <a:lnTo>
                  <a:pt x="445445" y="0"/>
                </a:lnTo>
                <a:lnTo>
                  <a:pt x="445445" y="445444"/>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812582" y="1077887"/>
            <a:ext cx="9782585" cy="8229600"/>
          </a:xfrm>
          <a:custGeom>
            <a:avLst/>
            <a:gdLst/>
            <a:ahLst/>
            <a:cxnLst/>
            <a:rect r="r" b="b" t="t" l="l"/>
            <a:pathLst>
              <a:path h="8229600" w="9782585">
                <a:moveTo>
                  <a:pt x="0" y="0"/>
                </a:moveTo>
                <a:lnTo>
                  <a:pt x="9782586" y="0"/>
                </a:lnTo>
                <a:lnTo>
                  <a:pt x="978258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7892" y="2950019"/>
            <a:ext cx="3868413" cy="3942331"/>
          </a:xfrm>
          <a:custGeom>
            <a:avLst/>
            <a:gdLst/>
            <a:ahLst/>
            <a:cxnLst/>
            <a:rect r="r" b="b" t="t" l="l"/>
            <a:pathLst>
              <a:path h="3942331" w="3868413">
                <a:moveTo>
                  <a:pt x="0" y="0"/>
                </a:moveTo>
                <a:lnTo>
                  <a:pt x="3868413" y="0"/>
                </a:lnTo>
                <a:lnTo>
                  <a:pt x="3868413" y="3942331"/>
                </a:lnTo>
                <a:lnTo>
                  <a:pt x="0" y="3942331"/>
                </a:lnTo>
                <a:lnTo>
                  <a:pt x="0" y="0"/>
                </a:lnTo>
                <a:close/>
              </a:path>
            </a:pathLst>
          </a:custGeom>
          <a:blipFill>
            <a:blip r:embed="rId5">
              <a:alphaModFix amt="31999"/>
            </a:blip>
            <a:stretch>
              <a:fillRect l="0" t="0" r="0" b="0"/>
            </a:stretch>
          </a:blipFill>
        </p:spPr>
      </p:sp>
      <p:grpSp>
        <p:nvGrpSpPr>
          <p:cNvPr name="Group 5" id="5"/>
          <p:cNvGrpSpPr/>
          <p:nvPr/>
        </p:nvGrpSpPr>
        <p:grpSpPr>
          <a:xfrm rot="0">
            <a:off x="2387886" y="4921185"/>
            <a:ext cx="4846307" cy="4703406"/>
            <a:chOff x="0" y="0"/>
            <a:chExt cx="1276394" cy="1238757"/>
          </a:xfrm>
        </p:grpSpPr>
        <p:sp>
          <p:nvSpPr>
            <p:cNvPr name="Freeform 6" id="6"/>
            <p:cNvSpPr/>
            <p:nvPr/>
          </p:nvSpPr>
          <p:spPr>
            <a:xfrm flipH="false" flipV="false" rot="0">
              <a:off x="0" y="0"/>
              <a:ext cx="1276394" cy="1238757"/>
            </a:xfrm>
            <a:custGeom>
              <a:avLst/>
              <a:gdLst/>
              <a:ahLst/>
              <a:cxnLst/>
              <a:rect r="r" b="b" t="t" l="l"/>
              <a:pathLst>
                <a:path h="1238757" w="1276394">
                  <a:moveTo>
                    <a:pt x="51120" y="0"/>
                  </a:moveTo>
                  <a:lnTo>
                    <a:pt x="1225274" y="0"/>
                  </a:lnTo>
                  <a:cubicBezTo>
                    <a:pt x="1238832" y="0"/>
                    <a:pt x="1251834" y="5386"/>
                    <a:pt x="1261421" y="14973"/>
                  </a:cubicBezTo>
                  <a:cubicBezTo>
                    <a:pt x="1271008" y="24559"/>
                    <a:pt x="1276394" y="37562"/>
                    <a:pt x="1276394" y="51120"/>
                  </a:cubicBezTo>
                  <a:lnTo>
                    <a:pt x="1276394" y="1187638"/>
                  </a:lnTo>
                  <a:cubicBezTo>
                    <a:pt x="1276394" y="1201195"/>
                    <a:pt x="1271008" y="1214198"/>
                    <a:pt x="1261421" y="1223785"/>
                  </a:cubicBezTo>
                  <a:cubicBezTo>
                    <a:pt x="1251834" y="1233371"/>
                    <a:pt x="1238832" y="1238757"/>
                    <a:pt x="1225274" y="1238757"/>
                  </a:cubicBezTo>
                  <a:lnTo>
                    <a:pt x="51120" y="1238757"/>
                  </a:lnTo>
                  <a:cubicBezTo>
                    <a:pt x="37562" y="1238757"/>
                    <a:pt x="24559" y="1233371"/>
                    <a:pt x="14973" y="1223785"/>
                  </a:cubicBezTo>
                  <a:cubicBezTo>
                    <a:pt x="5386" y="1214198"/>
                    <a:pt x="0" y="1201195"/>
                    <a:pt x="0" y="1187638"/>
                  </a:cubicBezTo>
                  <a:lnTo>
                    <a:pt x="0" y="51120"/>
                  </a:lnTo>
                  <a:cubicBezTo>
                    <a:pt x="0" y="37562"/>
                    <a:pt x="5386" y="24559"/>
                    <a:pt x="14973" y="14973"/>
                  </a:cubicBezTo>
                  <a:cubicBezTo>
                    <a:pt x="24559" y="5386"/>
                    <a:pt x="37562" y="0"/>
                    <a:pt x="51120" y="0"/>
                  </a:cubicBezTo>
                  <a:close/>
                </a:path>
              </a:pathLst>
            </a:custGeom>
            <a:gradFill rotWithShape="true">
              <a:gsLst>
                <a:gs pos="0">
                  <a:srgbClr val="050D18">
                    <a:alpha val="100000"/>
                  </a:srgbClr>
                </a:gs>
                <a:gs pos="100000">
                  <a:srgbClr val="380935">
                    <a:alpha val="100000"/>
                  </a:srgbClr>
                </a:gs>
              </a:gsLst>
              <a:lin ang="0"/>
            </a:gradFill>
            <a:ln w="104775" cap="rnd">
              <a:gradFill>
                <a:gsLst>
                  <a:gs pos="0">
                    <a:srgbClr val="365E93">
                      <a:alpha val="100000"/>
                    </a:srgbClr>
                  </a:gs>
                  <a:gs pos="100000">
                    <a:srgbClr val="AF2BA5">
                      <a:alpha val="100000"/>
                    </a:srgbClr>
                  </a:gs>
                </a:gsLst>
                <a:lin ang="0"/>
              </a:gradFill>
              <a:prstDash val="solid"/>
              <a:round/>
            </a:ln>
          </p:spPr>
        </p:sp>
        <p:sp>
          <p:nvSpPr>
            <p:cNvPr name="TextBox 7" id="7"/>
            <p:cNvSpPr txBox="true"/>
            <p:nvPr/>
          </p:nvSpPr>
          <p:spPr>
            <a:xfrm>
              <a:off x="0" y="-38100"/>
              <a:ext cx="1276394" cy="127685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534060" y="5143500"/>
            <a:ext cx="4420804" cy="4264928"/>
          </a:xfrm>
          <a:custGeom>
            <a:avLst/>
            <a:gdLst/>
            <a:ahLst/>
            <a:cxnLst/>
            <a:rect r="r" b="b" t="t" l="l"/>
            <a:pathLst>
              <a:path h="4264928" w="4420804">
                <a:moveTo>
                  <a:pt x="0" y="0"/>
                </a:moveTo>
                <a:lnTo>
                  <a:pt x="4420805" y="0"/>
                </a:lnTo>
                <a:lnTo>
                  <a:pt x="4420805" y="4264928"/>
                </a:lnTo>
                <a:lnTo>
                  <a:pt x="0" y="4264928"/>
                </a:lnTo>
                <a:lnTo>
                  <a:pt x="0" y="0"/>
                </a:lnTo>
                <a:close/>
              </a:path>
            </a:pathLst>
          </a:custGeom>
          <a:blipFill>
            <a:blip r:embed="rId6"/>
            <a:stretch>
              <a:fillRect l="0" t="0" r="0" b="0"/>
            </a:stretch>
          </a:blipFill>
        </p:spPr>
      </p:sp>
      <p:sp>
        <p:nvSpPr>
          <p:cNvPr name="TextBox 9" id="9"/>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02/15</a:t>
            </a:r>
          </a:p>
        </p:txBody>
      </p:sp>
      <p:sp>
        <p:nvSpPr>
          <p:cNvPr name="TextBox 10" id="10"/>
          <p:cNvSpPr txBox="true"/>
          <p:nvPr/>
        </p:nvSpPr>
        <p:spPr>
          <a:xfrm rot="0">
            <a:off x="3003272" y="1877419"/>
            <a:ext cx="3615533" cy="1926125"/>
          </a:xfrm>
          <a:prstGeom prst="rect">
            <a:avLst/>
          </a:prstGeom>
        </p:spPr>
        <p:txBody>
          <a:bodyPr anchor="t" rtlCol="false" tIns="0" lIns="0" bIns="0" rIns="0">
            <a:spAutoFit/>
          </a:bodyPr>
          <a:lstStyle/>
          <a:p>
            <a:pPr algn="l">
              <a:lnSpc>
                <a:spcPts val="15720"/>
              </a:lnSpc>
              <a:spcBef>
                <a:spcPct val="0"/>
              </a:spcBef>
            </a:pPr>
            <a:r>
              <a:rPr lang="en-US" sz="11228">
                <a:solidFill>
                  <a:srgbClr val="FFFFFF"/>
                </a:solidFill>
                <a:latin typeface="Anton"/>
                <a:ea typeface="Anton"/>
                <a:cs typeface="Anton"/>
                <a:sym typeface="Anton"/>
              </a:rPr>
              <a:t>ABOUT</a:t>
            </a:r>
          </a:p>
        </p:txBody>
      </p:sp>
      <p:sp>
        <p:nvSpPr>
          <p:cNvPr name="TextBox 11" id="11"/>
          <p:cNvSpPr txBox="true"/>
          <p:nvPr/>
        </p:nvSpPr>
        <p:spPr>
          <a:xfrm rot="0">
            <a:off x="8937983" y="3959300"/>
            <a:ext cx="8098594" cy="4083697"/>
          </a:xfrm>
          <a:prstGeom prst="rect">
            <a:avLst/>
          </a:prstGeom>
        </p:spPr>
        <p:txBody>
          <a:bodyPr anchor="t" rtlCol="false" tIns="0" lIns="0" bIns="0" rIns="0">
            <a:spAutoFit/>
          </a:bodyPr>
          <a:lstStyle/>
          <a:p>
            <a:pPr algn="l">
              <a:lnSpc>
                <a:spcPts val="3289"/>
              </a:lnSpc>
            </a:pPr>
            <a:r>
              <a:rPr lang="en-US" sz="2349" b="true">
                <a:solidFill>
                  <a:srgbClr val="FFFFFF"/>
                </a:solidFill>
                <a:latin typeface="Raleway Bold"/>
                <a:ea typeface="Raleway Bold"/>
                <a:cs typeface="Raleway Bold"/>
                <a:sym typeface="Raleway Bold"/>
              </a:rPr>
              <a:t>Automatic Lamp</a:t>
            </a:r>
          </a:p>
          <a:p>
            <a:pPr algn="l">
              <a:lnSpc>
                <a:spcPts val="3289"/>
              </a:lnSpc>
            </a:pPr>
          </a:p>
          <a:p>
            <a:pPr algn="l">
              <a:lnSpc>
                <a:spcPts val="3289"/>
              </a:lnSpc>
              <a:spcBef>
                <a:spcPct val="0"/>
              </a:spcBef>
            </a:pPr>
            <a:r>
              <a:rPr lang="en-US" sz="2349">
                <a:solidFill>
                  <a:srgbClr val="FFFFFF"/>
                </a:solidFill>
                <a:latin typeface="Raleway"/>
                <a:ea typeface="Raleway"/>
                <a:cs typeface="Raleway"/>
                <a:sym typeface="Raleway"/>
              </a:rPr>
              <a:t>This project is an automatic lamp that turns on when it gets dark. It uses a light sensor (LDR) to detect the surrounding brightness and switches the lamp on or off accordingly. When there is enough light, the lamp remains off, and when darkness falls, it automatically turns on. This simple yet effective system can be used for street lights, night lamps, or security lighting, making it an energy-efficient and convenient solution.</a:t>
            </a:r>
          </a:p>
        </p:txBody>
      </p:sp>
      <p:sp>
        <p:nvSpPr>
          <p:cNvPr name="TextBox 12" id="12"/>
          <p:cNvSpPr txBox="true"/>
          <p:nvPr/>
        </p:nvSpPr>
        <p:spPr>
          <a:xfrm rot="0">
            <a:off x="9881580" y="2081022"/>
            <a:ext cx="5644591"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AutoGlow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2937" y="3127487"/>
            <a:ext cx="1471528" cy="1454974"/>
          </a:xfrm>
          <a:custGeom>
            <a:avLst/>
            <a:gdLst/>
            <a:ahLst/>
            <a:cxnLst/>
            <a:rect r="r" b="b" t="t" l="l"/>
            <a:pathLst>
              <a:path h="1454974" w="1471528">
                <a:moveTo>
                  <a:pt x="0" y="0"/>
                </a:moveTo>
                <a:lnTo>
                  <a:pt x="1471528" y="0"/>
                </a:lnTo>
                <a:lnTo>
                  <a:pt x="1471528" y="1454974"/>
                </a:lnTo>
                <a:lnTo>
                  <a:pt x="0" y="1454974"/>
                </a:lnTo>
                <a:lnTo>
                  <a:pt x="0" y="0"/>
                </a:lnTo>
                <a:close/>
              </a:path>
            </a:pathLst>
          </a:custGeom>
          <a:blipFill>
            <a:blip r:embed="rId4">
              <a:alphaModFix amt="29000"/>
            </a:blip>
            <a:stretch>
              <a:fillRect l="0" t="0" r="0" b="0"/>
            </a:stretch>
          </a:blipFill>
        </p:spPr>
      </p:sp>
      <p:sp>
        <p:nvSpPr>
          <p:cNvPr name="Freeform 4" id="4"/>
          <p:cNvSpPr/>
          <p:nvPr/>
        </p:nvSpPr>
        <p:spPr>
          <a:xfrm flipH="false" flipV="false" rot="0">
            <a:off x="14380085" y="1268003"/>
            <a:ext cx="1471528" cy="1454974"/>
          </a:xfrm>
          <a:custGeom>
            <a:avLst/>
            <a:gdLst/>
            <a:ahLst/>
            <a:cxnLst/>
            <a:rect r="r" b="b" t="t" l="l"/>
            <a:pathLst>
              <a:path h="1454974" w="1471528">
                <a:moveTo>
                  <a:pt x="0" y="0"/>
                </a:moveTo>
                <a:lnTo>
                  <a:pt x="1471529" y="0"/>
                </a:lnTo>
                <a:lnTo>
                  <a:pt x="1471529" y="1454973"/>
                </a:lnTo>
                <a:lnTo>
                  <a:pt x="0" y="1454973"/>
                </a:lnTo>
                <a:lnTo>
                  <a:pt x="0" y="0"/>
                </a:lnTo>
                <a:close/>
              </a:path>
            </a:pathLst>
          </a:custGeom>
          <a:blipFill>
            <a:blip r:embed="rId4">
              <a:alphaModFix amt="29000"/>
            </a:blip>
            <a:stretch>
              <a:fillRect l="0" t="0" r="0" b="0"/>
            </a:stretch>
          </a:blipFill>
        </p:spPr>
      </p:sp>
      <p:sp>
        <p:nvSpPr>
          <p:cNvPr name="Freeform 5" id="5"/>
          <p:cNvSpPr/>
          <p:nvPr/>
        </p:nvSpPr>
        <p:spPr>
          <a:xfrm flipH="false" flipV="false" rot="0">
            <a:off x="15230142" y="7261749"/>
            <a:ext cx="3612872" cy="3612872"/>
          </a:xfrm>
          <a:custGeom>
            <a:avLst/>
            <a:gdLst/>
            <a:ahLst/>
            <a:cxnLst/>
            <a:rect r="r" b="b" t="t" l="l"/>
            <a:pathLst>
              <a:path h="3612872" w="3612872">
                <a:moveTo>
                  <a:pt x="0" y="0"/>
                </a:moveTo>
                <a:lnTo>
                  <a:pt x="3612872" y="0"/>
                </a:lnTo>
                <a:lnTo>
                  <a:pt x="3612872" y="3612871"/>
                </a:lnTo>
                <a:lnTo>
                  <a:pt x="0" y="3612871"/>
                </a:lnTo>
                <a:lnTo>
                  <a:pt x="0" y="0"/>
                </a:lnTo>
                <a:close/>
              </a:path>
            </a:pathLst>
          </a:custGeom>
          <a:blipFill>
            <a:blip r:embed="rId5"/>
            <a:stretch>
              <a:fillRect l="0" t="0" r="0" b="0"/>
            </a:stretch>
          </a:blipFill>
        </p:spPr>
      </p:sp>
      <p:sp>
        <p:nvSpPr>
          <p:cNvPr name="TextBox 6" id="6"/>
          <p:cNvSpPr txBox="true"/>
          <p:nvPr/>
        </p:nvSpPr>
        <p:spPr>
          <a:xfrm rot="0">
            <a:off x="1230906" y="9285414"/>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03/15</a:t>
            </a:r>
          </a:p>
        </p:txBody>
      </p:sp>
      <p:sp>
        <p:nvSpPr>
          <p:cNvPr name="Freeform 7" id="7"/>
          <p:cNvSpPr/>
          <p:nvPr/>
        </p:nvSpPr>
        <p:spPr>
          <a:xfrm flipH="false" flipV="false" rot="0">
            <a:off x="-1275078" y="-307326"/>
            <a:ext cx="3829732" cy="3829732"/>
          </a:xfrm>
          <a:custGeom>
            <a:avLst/>
            <a:gdLst/>
            <a:ahLst/>
            <a:cxnLst/>
            <a:rect r="r" b="b" t="t" l="l"/>
            <a:pathLst>
              <a:path h="3829732" w="3829732">
                <a:moveTo>
                  <a:pt x="0" y="0"/>
                </a:moveTo>
                <a:lnTo>
                  <a:pt x="3829732" y="0"/>
                </a:lnTo>
                <a:lnTo>
                  <a:pt x="3829732" y="3829732"/>
                </a:lnTo>
                <a:lnTo>
                  <a:pt x="0" y="3829732"/>
                </a:lnTo>
                <a:lnTo>
                  <a:pt x="0" y="0"/>
                </a:lnTo>
                <a:close/>
              </a:path>
            </a:pathLst>
          </a:custGeom>
          <a:blipFill>
            <a:blip r:embed="rId5"/>
            <a:stretch>
              <a:fillRect l="0" t="0" r="0" b="0"/>
            </a:stretch>
          </a:blipFill>
        </p:spPr>
      </p:sp>
      <p:grpSp>
        <p:nvGrpSpPr>
          <p:cNvPr name="Group 8" id="8"/>
          <p:cNvGrpSpPr>
            <a:grpSpLocks noChangeAspect="true"/>
          </p:cNvGrpSpPr>
          <p:nvPr/>
        </p:nvGrpSpPr>
        <p:grpSpPr>
          <a:xfrm rot="5400000">
            <a:off x="5042612" y="-3148503"/>
            <a:ext cx="8202775" cy="16230600"/>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gradFill rotWithShape="true">
              <a:gsLst>
                <a:gs pos="0">
                  <a:srgbClr val="050D18">
                    <a:alpha val="100000"/>
                  </a:srgbClr>
                </a:gs>
                <a:gs pos="100000">
                  <a:srgbClr val="380935">
                    <a:alpha val="100000"/>
                  </a:srgbClr>
                </a:gs>
              </a:gsLst>
              <a:lin ang="0"/>
            </a:gra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0947" t="0" r="-30116" b="-15725"/>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25855" y="1777406"/>
            <a:ext cx="7900930" cy="6732187"/>
            <a:chOff x="0" y="0"/>
            <a:chExt cx="10534573" cy="8976250"/>
          </a:xfrm>
        </p:grpSpPr>
        <p:grpSp>
          <p:nvGrpSpPr>
            <p:cNvPr name="Group 4" id="4"/>
            <p:cNvGrpSpPr/>
            <p:nvPr/>
          </p:nvGrpSpPr>
          <p:grpSpPr>
            <a:xfrm rot="0">
              <a:off x="0" y="0"/>
              <a:ext cx="10534573" cy="8976250"/>
              <a:chOff x="0" y="0"/>
              <a:chExt cx="2080903" cy="1773086"/>
            </a:xfrm>
          </p:grpSpPr>
          <p:sp>
            <p:nvSpPr>
              <p:cNvPr name="Freeform 5" id="5"/>
              <p:cNvSpPr/>
              <p:nvPr/>
            </p:nvSpPr>
            <p:spPr>
              <a:xfrm flipH="false" flipV="false" rot="0">
                <a:off x="0" y="0"/>
                <a:ext cx="2080903" cy="1773086"/>
              </a:xfrm>
              <a:custGeom>
                <a:avLst/>
                <a:gdLst/>
                <a:ahLst/>
                <a:cxnLst/>
                <a:rect r="r" b="b" t="t" l="l"/>
                <a:pathLst>
                  <a:path h="1773086" w="2080903">
                    <a:moveTo>
                      <a:pt x="0" y="0"/>
                    </a:moveTo>
                    <a:lnTo>
                      <a:pt x="2080903" y="0"/>
                    </a:lnTo>
                    <a:lnTo>
                      <a:pt x="2080903" y="1773086"/>
                    </a:lnTo>
                    <a:lnTo>
                      <a:pt x="0" y="1773086"/>
                    </a:lnTo>
                    <a:close/>
                  </a:path>
                </a:pathLst>
              </a:custGeom>
              <a:gradFill rotWithShape="true">
                <a:gsLst>
                  <a:gs pos="0">
                    <a:srgbClr val="365E93">
                      <a:alpha val="56000"/>
                    </a:srgbClr>
                  </a:gs>
                  <a:gs pos="100000">
                    <a:srgbClr val="AF2BA5">
                      <a:alpha val="56000"/>
                    </a:srgbClr>
                  </a:gs>
                </a:gsLst>
                <a:lin ang="0"/>
              </a:gradFill>
            </p:spPr>
          </p:sp>
          <p:sp>
            <p:nvSpPr>
              <p:cNvPr name="TextBox 6" id="6"/>
              <p:cNvSpPr txBox="true"/>
              <p:nvPr/>
            </p:nvSpPr>
            <p:spPr>
              <a:xfrm>
                <a:off x="0" y="-38100"/>
                <a:ext cx="2080903" cy="1811186"/>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613896" y="442006"/>
              <a:ext cx="9306780" cy="8092238"/>
            </a:xfrm>
            <a:custGeom>
              <a:avLst/>
              <a:gdLst/>
              <a:ahLst/>
              <a:cxnLst/>
              <a:rect r="r" b="b" t="t" l="l"/>
              <a:pathLst>
                <a:path h="8092238" w="9306780">
                  <a:moveTo>
                    <a:pt x="0" y="0"/>
                  </a:moveTo>
                  <a:lnTo>
                    <a:pt x="9306780" y="0"/>
                  </a:lnTo>
                  <a:lnTo>
                    <a:pt x="9306780" y="8092238"/>
                  </a:lnTo>
                  <a:lnTo>
                    <a:pt x="0" y="8092238"/>
                  </a:lnTo>
                  <a:lnTo>
                    <a:pt x="0" y="0"/>
                  </a:lnTo>
                  <a:close/>
                </a:path>
              </a:pathLst>
            </a:custGeom>
            <a:blipFill>
              <a:blip r:embed="rId4"/>
              <a:stretch>
                <a:fillRect l="-372" t="0" r="-1921" b="0"/>
              </a:stretch>
            </a:blipFill>
          </p:spPr>
        </p:sp>
      </p:grpSp>
      <p:sp>
        <p:nvSpPr>
          <p:cNvPr name="TextBox 8" id="8"/>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05/15</a:t>
            </a:r>
          </a:p>
        </p:txBody>
      </p:sp>
      <p:sp>
        <p:nvSpPr>
          <p:cNvPr name="TextBox 9" id="9"/>
          <p:cNvSpPr txBox="true"/>
          <p:nvPr/>
        </p:nvSpPr>
        <p:spPr>
          <a:xfrm rot="0">
            <a:off x="1028700" y="1114425"/>
            <a:ext cx="6108171" cy="1120107"/>
          </a:xfrm>
          <a:prstGeom prst="rect">
            <a:avLst/>
          </a:prstGeom>
        </p:spPr>
        <p:txBody>
          <a:bodyPr anchor="t" rtlCol="false" tIns="0" lIns="0" bIns="0" rIns="0">
            <a:spAutoFit/>
          </a:bodyPr>
          <a:lstStyle/>
          <a:p>
            <a:pPr algn="l">
              <a:lnSpc>
                <a:spcPts val="8688"/>
              </a:lnSpc>
            </a:pPr>
            <a:r>
              <a:rPr lang="en-US" sz="7971">
                <a:solidFill>
                  <a:srgbClr val="FFFFFF"/>
                </a:solidFill>
                <a:latin typeface="Anton"/>
                <a:ea typeface="Anton"/>
                <a:cs typeface="Anton"/>
                <a:sym typeface="Anton"/>
              </a:rPr>
              <a:t>BLOCK DIAGRAM </a:t>
            </a:r>
          </a:p>
        </p:txBody>
      </p:sp>
      <p:sp>
        <p:nvSpPr>
          <p:cNvPr name="TextBox 10" id="10"/>
          <p:cNvSpPr txBox="true"/>
          <p:nvPr/>
        </p:nvSpPr>
        <p:spPr>
          <a:xfrm rot="0">
            <a:off x="1028700" y="2515964"/>
            <a:ext cx="7681499" cy="1974496"/>
          </a:xfrm>
          <a:prstGeom prst="rect">
            <a:avLst/>
          </a:prstGeom>
        </p:spPr>
        <p:txBody>
          <a:bodyPr anchor="t" rtlCol="false" tIns="0" lIns="0" bIns="0" rIns="0">
            <a:spAutoFit/>
          </a:bodyPr>
          <a:lstStyle/>
          <a:p>
            <a:pPr algn="l">
              <a:lnSpc>
                <a:spcPts val="3979"/>
              </a:lnSpc>
              <a:spcBef>
                <a:spcPct val="0"/>
              </a:spcBef>
            </a:pPr>
            <a:r>
              <a:rPr lang="en-US" sz="2842">
                <a:solidFill>
                  <a:srgbClr val="FFFFFF"/>
                </a:solidFill>
                <a:latin typeface="Raleway"/>
                <a:ea typeface="Raleway"/>
                <a:cs typeface="Raleway"/>
                <a:sym typeface="Raleway"/>
              </a:rPr>
              <a:t>This block diagram represents an automated system where Arduino acts as the central controller, processing inputs from multiple sensors to automate lighting and monitoring.</a:t>
            </a:r>
          </a:p>
        </p:txBody>
      </p:sp>
      <p:grpSp>
        <p:nvGrpSpPr>
          <p:cNvPr name="Group 11" id="11"/>
          <p:cNvGrpSpPr/>
          <p:nvPr/>
        </p:nvGrpSpPr>
        <p:grpSpPr>
          <a:xfrm rot="0">
            <a:off x="1066996" y="5017020"/>
            <a:ext cx="7681499" cy="1019399"/>
            <a:chOff x="0" y="0"/>
            <a:chExt cx="2023111" cy="268484"/>
          </a:xfrm>
        </p:grpSpPr>
        <p:sp>
          <p:nvSpPr>
            <p:cNvPr name="Freeform 12" id="12"/>
            <p:cNvSpPr/>
            <p:nvPr/>
          </p:nvSpPr>
          <p:spPr>
            <a:xfrm flipH="false" flipV="false" rot="0">
              <a:off x="0" y="0"/>
              <a:ext cx="2023111" cy="268484"/>
            </a:xfrm>
            <a:custGeom>
              <a:avLst/>
              <a:gdLst/>
              <a:ahLst/>
              <a:cxnLst/>
              <a:rect r="r" b="b" t="t" l="l"/>
              <a:pathLst>
                <a:path h="268484" w="2023111">
                  <a:moveTo>
                    <a:pt x="0" y="0"/>
                  </a:moveTo>
                  <a:lnTo>
                    <a:pt x="2023111" y="0"/>
                  </a:lnTo>
                  <a:lnTo>
                    <a:pt x="2023111" y="268484"/>
                  </a:lnTo>
                  <a:lnTo>
                    <a:pt x="0" y="268484"/>
                  </a:lnTo>
                  <a:close/>
                </a:path>
              </a:pathLst>
            </a:custGeom>
            <a:gradFill rotWithShape="true">
              <a:gsLst>
                <a:gs pos="0">
                  <a:srgbClr val="365E93">
                    <a:alpha val="56000"/>
                  </a:srgbClr>
                </a:gs>
                <a:gs pos="100000">
                  <a:srgbClr val="AF2BA5">
                    <a:alpha val="56000"/>
                  </a:srgbClr>
                </a:gs>
              </a:gsLst>
              <a:lin ang="0"/>
            </a:gradFill>
          </p:spPr>
        </p:sp>
        <p:sp>
          <p:nvSpPr>
            <p:cNvPr name="TextBox 13" id="13"/>
            <p:cNvSpPr txBox="true"/>
            <p:nvPr/>
          </p:nvSpPr>
          <p:spPr>
            <a:xfrm>
              <a:off x="0" y="-38100"/>
              <a:ext cx="2023111" cy="30658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28700" y="6242166"/>
            <a:ext cx="7681499" cy="1019399"/>
            <a:chOff x="0" y="0"/>
            <a:chExt cx="2023111" cy="268484"/>
          </a:xfrm>
        </p:grpSpPr>
        <p:sp>
          <p:nvSpPr>
            <p:cNvPr name="Freeform 15" id="15"/>
            <p:cNvSpPr/>
            <p:nvPr/>
          </p:nvSpPr>
          <p:spPr>
            <a:xfrm flipH="false" flipV="false" rot="0">
              <a:off x="0" y="0"/>
              <a:ext cx="2023111" cy="268484"/>
            </a:xfrm>
            <a:custGeom>
              <a:avLst/>
              <a:gdLst/>
              <a:ahLst/>
              <a:cxnLst/>
              <a:rect r="r" b="b" t="t" l="l"/>
              <a:pathLst>
                <a:path h="268484" w="2023111">
                  <a:moveTo>
                    <a:pt x="0" y="0"/>
                  </a:moveTo>
                  <a:lnTo>
                    <a:pt x="2023111" y="0"/>
                  </a:lnTo>
                  <a:lnTo>
                    <a:pt x="2023111" y="268484"/>
                  </a:lnTo>
                  <a:lnTo>
                    <a:pt x="0" y="268484"/>
                  </a:lnTo>
                  <a:close/>
                </a:path>
              </a:pathLst>
            </a:custGeom>
            <a:gradFill rotWithShape="true">
              <a:gsLst>
                <a:gs pos="0">
                  <a:srgbClr val="365E93">
                    <a:alpha val="56000"/>
                  </a:srgbClr>
                </a:gs>
                <a:gs pos="100000">
                  <a:srgbClr val="AF2BA5">
                    <a:alpha val="56000"/>
                  </a:srgbClr>
                </a:gs>
              </a:gsLst>
              <a:lin ang="0"/>
            </a:gradFill>
          </p:spPr>
        </p:sp>
        <p:sp>
          <p:nvSpPr>
            <p:cNvPr name="TextBox 16" id="16"/>
            <p:cNvSpPr txBox="true"/>
            <p:nvPr/>
          </p:nvSpPr>
          <p:spPr>
            <a:xfrm>
              <a:off x="0" y="-38100"/>
              <a:ext cx="2023111" cy="306584"/>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28700" y="7641447"/>
            <a:ext cx="7681499" cy="1019399"/>
            <a:chOff x="0" y="0"/>
            <a:chExt cx="2023111" cy="268484"/>
          </a:xfrm>
        </p:grpSpPr>
        <p:sp>
          <p:nvSpPr>
            <p:cNvPr name="Freeform 18" id="18"/>
            <p:cNvSpPr/>
            <p:nvPr/>
          </p:nvSpPr>
          <p:spPr>
            <a:xfrm flipH="false" flipV="false" rot="0">
              <a:off x="0" y="0"/>
              <a:ext cx="2023111" cy="268484"/>
            </a:xfrm>
            <a:custGeom>
              <a:avLst/>
              <a:gdLst/>
              <a:ahLst/>
              <a:cxnLst/>
              <a:rect r="r" b="b" t="t" l="l"/>
              <a:pathLst>
                <a:path h="268484" w="2023111">
                  <a:moveTo>
                    <a:pt x="0" y="0"/>
                  </a:moveTo>
                  <a:lnTo>
                    <a:pt x="2023111" y="0"/>
                  </a:lnTo>
                  <a:lnTo>
                    <a:pt x="2023111" y="268484"/>
                  </a:lnTo>
                  <a:lnTo>
                    <a:pt x="0" y="268484"/>
                  </a:lnTo>
                  <a:close/>
                </a:path>
              </a:pathLst>
            </a:custGeom>
            <a:gradFill rotWithShape="true">
              <a:gsLst>
                <a:gs pos="0">
                  <a:srgbClr val="365E93">
                    <a:alpha val="56000"/>
                  </a:srgbClr>
                </a:gs>
                <a:gs pos="100000">
                  <a:srgbClr val="AF2BA5">
                    <a:alpha val="56000"/>
                  </a:srgbClr>
                </a:gs>
              </a:gsLst>
              <a:lin ang="0"/>
            </a:gradFill>
          </p:spPr>
        </p:sp>
        <p:sp>
          <p:nvSpPr>
            <p:cNvPr name="TextBox 19" id="19"/>
            <p:cNvSpPr txBox="true"/>
            <p:nvPr/>
          </p:nvSpPr>
          <p:spPr>
            <a:xfrm>
              <a:off x="0" y="-38100"/>
              <a:ext cx="2023111" cy="306584"/>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2659413" y="5181597"/>
            <a:ext cx="4458574" cy="505504"/>
          </a:xfrm>
          <a:prstGeom prst="rect">
            <a:avLst/>
          </a:prstGeom>
        </p:spPr>
        <p:txBody>
          <a:bodyPr anchor="t" rtlCol="false" tIns="0" lIns="0" bIns="0" rIns="0">
            <a:spAutoFit/>
          </a:bodyPr>
          <a:lstStyle/>
          <a:p>
            <a:pPr algn="ctr">
              <a:lnSpc>
                <a:spcPts val="3898"/>
              </a:lnSpc>
            </a:pPr>
            <a:r>
              <a:rPr lang="en-US" sz="3576">
                <a:solidFill>
                  <a:srgbClr val="FFFFFF"/>
                </a:solidFill>
                <a:latin typeface="Anton"/>
                <a:ea typeface="Anton"/>
                <a:cs typeface="Anton"/>
                <a:sym typeface="Anton"/>
              </a:rPr>
              <a:t>SENSORS AS INPUTS</a:t>
            </a:r>
          </a:p>
        </p:txBody>
      </p:sp>
      <p:sp>
        <p:nvSpPr>
          <p:cNvPr name="TextBox 21" id="21"/>
          <p:cNvSpPr txBox="true"/>
          <p:nvPr/>
        </p:nvSpPr>
        <p:spPr>
          <a:xfrm rot="0">
            <a:off x="2640163" y="6518164"/>
            <a:ext cx="4458574" cy="505504"/>
          </a:xfrm>
          <a:prstGeom prst="rect">
            <a:avLst/>
          </a:prstGeom>
        </p:spPr>
        <p:txBody>
          <a:bodyPr anchor="t" rtlCol="false" tIns="0" lIns="0" bIns="0" rIns="0">
            <a:spAutoFit/>
          </a:bodyPr>
          <a:lstStyle/>
          <a:p>
            <a:pPr algn="ctr">
              <a:lnSpc>
                <a:spcPts val="3898"/>
              </a:lnSpc>
            </a:pPr>
            <a:r>
              <a:rPr lang="en-US" sz="3576">
                <a:solidFill>
                  <a:srgbClr val="FFFFFF"/>
                </a:solidFill>
                <a:latin typeface="Anton"/>
                <a:ea typeface="Anton"/>
                <a:cs typeface="Anton"/>
                <a:sym typeface="Anton"/>
              </a:rPr>
              <a:t>ARDUINO AS PROCESSOR</a:t>
            </a:r>
          </a:p>
        </p:txBody>
      </p:sp>
      <p:sp>
        <p:nvSpPr>
          <p:cNvPr name="TextBox 22" id="22"/>
          <p:cNvSpPr txBox="true"/>
          <p:nvPr/>
        </p:nvSpPr>
        <p:spPr>
          <a:xfrm rot="0">
            <a:off x="2538599" y="7928315"/>
            <a:ext cx="4661700" cy="520745"/>
          </a:xfrm>
          <a:prstGeom prst="rect">
            <a:avLst/>
          </a:prstGeom>
        </p:spPr>
        <p:txBody>
          <a:bodyPr anchor="t" rtlCol="false" tIns="0" lIns="0" bIns="0" rIns="0">
            <a:spAutoFit/>
          </a:bodyPr>
          <a:lstStyle/>
          <a:p>
            <a:pPr algn="ctr">
              <a:lnSpc>
                <a:spcPts val="4076"/>
              </a:lnSpc>
            </a:pPr>
            <a:r>
              <a:rPr lang="en-US" sz="3739">
                <a:solidFill>
                  <a:srgbClr val="FFFFFF"/>
                </a:solidFill>
                <a:latin typeface="Anton"/>
                <a:ea typeface="Anton"/>
                <a:cs typeface="Anton"/>
                <a:sym typeface="Anton"/>
              </a:rPr>
              <a:t>AUTOMATION OUTPUTS</a:t>
            </a:r>
          </a:p>
        </p:txBody>
      </p:sp>
      <p:sp>
        <p:nvSpPr>
          <p:cNvPr name="AutoShape 23" id="23"/>
          <p:cNvSpPr/>
          <p:nvPr/>
        </p:nvSpPr>
        <p:spPr>
          <a:xfrm>
            <a:off x="4888700" y="5687100"/>
            <a:ext cx="106544" cy="748565"/>
          </a:xfrm>
          <a:prstGeom prst="line">
            <a:avLst/>
          </a:prstGeom>
          <a:ln cap="flat" w="95250">
            <a:solidFill>
              <a:srgbClr val="FFFFFF"/>
            </a:solidFill>
            <a:prstDash val="solid"/>
            <a:headEnd type="none" len="sm" w="sm"/>
            <a:tailEnd type="triangle" len="med" w="lg"/>
          </a:ln>
        </p:spPr>
      </p:sp>
      <p:sp>
        <p:nvSpPr>
          <p:cNvPr name="AutoShape 24" id="24"/>
          <p:cNvSpPr/>
          <p:nvPr/>
        </p:nvSpPr>
        <p:spPr>
          <a:xfrm flipH="true">
            <a:off x="4869449" y="7128203"/>
            <a:ext cx="201628" cy="752487"/>
          </a:xfrm>
          <a:prstGeom prst="line">
            <a:avLst/>
          </a:prstGeom>
          <a:ln cap="flat" w="95250">
            <a:solidFill>
              <a:srgbClr val="FFFFFF"/>
            </a:solidFill>
            <a:prstDash val="solid"/>
            <a:headEnd type="none" len="sm" w="sm"/>
            <a:tailEnd type="triangle" len="med" w="lg"/>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9324" y="0"/>
            <a:ext cx="7265957" cy="9893860"/>
          </a:xfrm>
          <a:custGeom>
            <a:avLst/>
            <a:gdLst/>
            <a:ahLst/>
            <a:cxnLst/>
            <a:rect r="r" b="b" t="t" l="l"/>
            <a:pathLst>
              <a:path h="9893860" w="7265957">
                <a:moveTo>
                  <a:pt x="0" y="0"/>
                </a:moveTo>
                <a:lnTo>
                  <a:pt x="7265958" y="0"/>
                </a:lnTo>
                <a:lnTo>
                  <a:pt x="7265958" y="9893860"/>
                </a:lnTo>
                <a:lnTo>
                  <a:pt x="0" y="9893860"/>
                </a:lnTo>
                <a:lnTo>
                  <a:pt x="0" y="0"/>
                </a:lnTo>
                <a:close/>
              </a:path>
            </a:pathLst>
          </a:custGeom>
          <a:blipFill>
            <a:blip r:embed="rId4"/>
            <a:stretch>
              <a:fillRect l="-30931" t="0" r="-30931" b="0"/>
            </a:stretch>
          </a:blipFill>
        </p:spPr>
      </p:sp>
      <p:grpSp>
        <p:nvGrpSpPr>
          <p:cNvPr name="Group 4" id="4"/>
          <p:cNvGrpSpPr/>
          <p:nvPr/>
        </p:nvGrpSpPr>
        <p:grpSpPr>
          <a:xfrm rot="0">
            <a:off x="2128647" y="1028700"/>
            <a:ext cx="6242102" cy="8262207"/>
            <a:chOff x="0" y="0"/>
            <a:chExt cx="1165743" cy="1543008"/>
          </a:xfrm>
        </p:grpSpPr>
        <p:sp>
          <p:nvSpPr>
            <p:cNvPr name="Freeform 5" id="5"/>
            <p:cNvSpPr/>
            <p:nvPr/>
          </p:nvSpPr>
          <p:spPr>
            <a:xfrm flipH="false" flipV="false" rot="0">
              <a:off x="0" y="0"/>
              <a:ext cx="1165743" cy="1543008"/>
            </a:xfrm>
            <a:custGeom>
              <a:avLst/>
              <a:gdLst/>
              <a:ahLst/>
              <a:cxnLst/>
              <a:rect r="r" b="b" t="t" l="l"/>
              <a:pathLst>
                <a:path h="1543008" w="1165743">
                  <a:moveTo>
                    <a:pt x="0" y="0"/>
                  </a:moveTo>
                  <a:lnTo>
                    <a:pt x="1165743" y="0"/>
                  </a:lnTo>
                  <a:lnTo>
                    <a:pt x="1165743" y="1543008"/>
                  </a:lnTo>
                  <a:lnTo>
                    <a:pt x="0" y="1543008"/>
                  </a:lnTo>
                  <a:close/>
                </a:path>
              </a:pathLst>
            </a:custGeom>
            <a:blipFill>
              <a:blip r:embed="rId5"/>
              <a:stretch>
                <a:fillRect l="-2283" t="0" r="-2283" b="0"/>
              </a:stretch>
            </a:blipFill>
          </p:spPr>
        </p:sp>
      </p:grpSp>
      <p:sp>
        <p:nvSpPr>
          <p:cNvPr name="Freeform 6" id="6"/>
          <p:cNvSpPr/>
          <p:nvPr/>
        </p:nvSpPr>
        <p:spPr>
          <a:xfrm flipH="false" flipV="false" rot="0">
            <a:off x="-342920" y="-1420440"/>
            <a:ext cx="2471566" cy="2840881"/>
          </a:xfrm>
          <a:custGeom>
            <a:avLst/>
            <a:gdLst/>
            <a:ahLst/>
            <a:cxnLst/>
            <a:rect r="r" b="b" t="t" l="l"/>
            <a:pathLst>
              <a:path h="2840881" w="2471566">
                <a:moveTo>
                  <a:pt x="0" y="0"/>
                </a:moveTo>
                <a:lnTo>
                  <a:pt x="2471567" y="0"/>
                </a:lnTo>
                <a:lnTo>
                  <a:pt x="2471567" y="2840880"/>
                </a:lnTo>
                <a:lnTo>
                  <a:pt x="0" y="2840880"/>
                </a:lnTo>
                <a:lnTo>
                  <a:pt x="0" y="0"/>
                </a:lnTo>
                <a:close/>
              </a:path>
            </a:pathLst>
          </a:custGeom>
          <a:blipFill>
            <a:blip r:embed="rId6"/>
            <a:stretch>
              <a:fillRect l="0" t="0" r="0" b="0"/>
            </a:stretch>
          </a:blipFill>
        </p:spPr>
      </p:sp>
      <p:sp>
        <p:nvSpPr>
          <p:cNvPr name="TextBox 7" id="7"/>
          <p:cNvSpPr txBox="true"/>
          <p:nvPr/>
        </p:nvSpPr>
        <p:spPr>
          <a:xfrm rot="0">
            <a:off x="230990" y="9475529"/>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06/15</a:t>
            </a:r>
          </a:p>
        </p:txBody>
      </p:sp>
      <p:sp>
        <p:nvSpPr>
          <p:cNvPr name="TextBox 8" id="8"/>
          <p:cNvSpPr txBox="true"/>
          <p:nvPr/>
        </p:nvSpPr>
        <p:spPr>
          <a:xfrm rot="0">
            <a:off x="10034917" y="809625"/>
            <a:ext cx="6778939" cy="1926125"/>
          </a:xfrm>
          <a:prstGeom prst="rect">
            <a:avLst/>
          </a:prstGeom>
        </p:spPr>
        <p:txBody>
          <a:bodyPr anchor="t" rtlCol="false" tIns="0" lIns="0" bIns="0" rIns="0">
            <a:spAutoFit/>
          </a:bodyPr>
          <a:lstStyle/>
          <a:p>
            <a:pPr algn="l">
              <a:lnSpc>
                <a:spcPts val="15720"/>
              </a:lnSpc>
              <a:spcBef>
                <a:spcPct val="0"/>
              </a:spcBef>
            </a:pPr>
            <a:r>
              <a:rPr lang="en-US" sz="11228">
                <a:solidFill>
                  <a:srgbClr val="FFFFFF"/>
                </a:solidFill>
                <a:latin typeface="Anton"/>
                <a:ea typeface="Anton"/>
                <a:cs typeface="Anton"/>
                <a:sym typeface="Anton"/>
              </a:rPr>
              <a:t>FLOW CHART</a:t>
            </a:r>
          </a:p>
        </p:txBody>
      </p:sp>
      <p:sp>
        <p:nvSpPr>
          <p:cNvPr name="TextBox 9" id="9"/>
          <p:cNvSpPr txBox="true"/>
          <p:nvPr/>
        </p:nvSpPr>
        <p:spPr>
          <a:xfrm rot="0">
            <a:off x="9366736" y="3325925"/>
            <a:ext cx="8327194" cy="4883607"/>
          </a:xfrm>
          <a:prstGeom prst="rect">
            <a:avLst/>
          </a:prstGeom>
        </p:spPr>
        <p:txBody>
          <a:bodyPr anchor="t" rtlCol="false" tIns="0" lIns="0" bIns="0" rIns="0">
            <a:spAutoFit/>
          </a:bodyPr>
          <a:lstStyle/>
          <a:p>
            <a:pPr algn="just">
              <a:lnSpc>
                <a:spcPts val="3853"/>
              </a:lnSpc>
            </a:pPr>
            <a:r>
              <a:rPr lang="en-US" sz="2752">
                <a:solidFill>
                  <a:srgbClr val="FFFFFF"/>
                </a:solidFill>
                <a:latin typeface="Raleway"/>
                <a:ea typeface="Raleway"/>
                <a:cs typeface="Raleway"/>
                <a:sym typeface="Raleway"/>
              </a:rPr>
              <a:t>Start: The system begins operation.</a:t>
            </a:r>
          </a:p>
          <a:p>
            <a:pPr algn="just">
              <a:lnSpc>
                <a:spcPts val="3853"/>
              </a:lnSpc>
            </a:pPr>
          </a:p>
          <a:p>
            <a:pPr algn="just">
              <a:lnSpc>
                <a:spcPts val="3853"/>
              </a:lnSpc>
            </a:pPr>
            <a:r>
              <a:rPr lang="en-US" sz="2752">
                <a:solidFill>
                  <a:srgbClr val="FFFFFF"/>
                </a:solidFill>
                <a:latin typeface="Raleway"/>
                <a:ea typeface="Raleway"/>
                <a:cs typeface="Raleway"/>
                <a:sym typeface="Raleway"/>
              </a:rPr>
              <a:t>Night Time Check:</a:t>
            </a:r>
          </a:p>
          <a:p>
            <a:pPr algn="just">
              <a:lnSpc>
                <a:spcPts val="3853"/>
              </a:lnSpc>
            </a:pPr>
          </a:p>
          <a:p>
            <a:pPr algn="just">
              <a:lnSpc>
                <a:spcPts val="3853"/>
              </a:lnSpc>
            </a:pPr>
            <a:r>
              <a:rPr lang="en-US" sz="2752">
                <a:solidFill>
                  <a:srgbClr val="FFFFFF"/>
                </a:solidFill>
                <a:latin typeface="Raleway"/>
                <a:ea typeface="Raleway"/>
                <a:cs typeface="Raleway"/>
                <a:sym typeface="Raleway"/>
              </a:rPr>
              <a:t>If it is nighttime (detected using the LDR), the system proceeds to check for the presence of a vehicle.</a:t>
            </a:r>
          </a:p>
          <a:p>
            <a:pPr algn="just">
              <a:lnSpc>
                <a:spcPts val="3853"/>
              </a:lnSpc>
              <a:spcBef>
                <a:spcPct val="0"/>
              </a:spcBef>
            </a:pPr>
            <a:r>
              <a:rPr lang="en-US" sz="2752">
                <a:solidFill>
                  <a:srgbClr val="FFFFFF"/>
                </a:solidFill>
                <a:latin typeface="Raleway"/>
                <a:ea typeface="Raleway"/>
                <a:cs typeface="Raleway"/>
                <a:sym typeface="Raleway"/>
              </a:rPr>
              <a:t>If it is daytime, the LED lamp remains off, and the Arduino logs "0" state at LDR and "DAY" at the serial monitor before ending the process.</a:t>
            </a:r>
          </a:p>
        </p:txBody>
      </p:sp>
      <p:sp>
        <p:nvSpPr>
          <p:cNvPr name="Freeform 10" id="10"/>
          <p:cNvSpPr/>
          <p:nvPr/>
        </p:nvSpPr>
        <p:spPr>
          <a:xfrm flipH="false" flipV="false" rot="0">
            <a:off x="16813855" y="0"/>
            <a:ext cx="2471566" cy="2840881"/>
          </a:xfrm>
          <a:custGeom>
            <a:avLst/>
            <a:gdLst/>
            <a:ahLst/>
            <a:cxnLst/>
            <a:rect r="r" b="b" t="t" l="l"/>
            <a:pathLst>
              <a:path h="2840881" w="2471566">
                <a:moveTo>
                  <a:pt x="0" y="0"/>
                </a:moveTo>
                <a:lnTo>
                  <a:pt x="2471567" y="0"/>
                </a:lnTo>
                <a:lnTo>
                  <a:pt x="2471567" y="2840881"/>
                </a:lnTo>
                <a:lnTo>
                  <a:pt x="0" y="2840881"/>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485480" y="1469219"/>
            <a:ext cx="13053848" cy="8267281"/>
          </a:xfrm>
          <a:custGeom>
            <a:avLst/>
            <a:gdLst/>
            <a:ahLst/>
            <a:cxnLst/>
            <a:rect r="r" b="b" t="t" l="l"/>
            <a:pathLst>
              <a:path h="8267281" w="13053848">
                <a:moveTo>
                  <a:pt x="0" y="0"/>
                </a:moveTo>
                <a:lnTo>
                  <a:pt x="13053848" y="0"/>
                </a:lnTo>
                <a:lnTo>
                  <a:pt x="13053848" y="8267281"/>
                </a:lnTo>
                <a:lnTo>
                  <a:pt x="0" y="8267281"/>
                </a:lnTo>
                <a:lnTo>
                  <a:pt x="0" y="0"/>
                </a:lnTo>
                <a:close/>
              </a:path>
            </a:pathLst>
          </a:custGeom>
          <a:blipFill>
            <a:blip r:embed="rId2"/>
            <a:stretch>
              <a:fillRect l="-228" t="0" r="-228" b="0"/>
            </a:stretch>
          </a:blipFill>
        </p:spPr>
      </p:sp>
      <p:sp>
        <p:nvSpPr>
          <p:cNvPr name="Freeform 3" id="3"/>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66773" y="3374890"/>
            <a:ext cx="5267534" cy="3147719"/>
          </a:xfrm>
          <a:prstGeom prst="rect">
            <a:avLst/>
          </a:prstGeom>
        </p:spPr>
        <p:txBody>
          <a:bodyPr anchor="t" rtlCol="false" tIns="0" lIns="0" bIns="0" rIns="0">
            <a:spAutoFit/>
          </a:bodyPr>
          <a:lstStyle/>
          <a:p>
            <a:pPr algn="l">
              <a:lnSpc>
                <a:spcPts val="12239"/>
              </a:lnSpc>
            </a:pPr>
            <a:r>
              <a:rPr lang="en-US" sz="11229">
                <a:solidFill>
                  <a:srgbClr val="FFFFFF"/>
                </a:solidFill>
                <a:latin typeface="Anton"/>
                <a:ea typeface="Anton"/>
                <a:cs typeface="Anton"/>
                <a:sym typeface="Anton"/>
              </a:rPr>
              <a:t>OUR VISION</a:t>
            </a:r>
          </a:p>
        </p:txBody>
      </p:sp>
      <p:grpSp>
        <p:nvGrpSpPr>
          <p:cNvPr name="Group 5" id="5"/>
          <p:cNvGrpSpPr/>
          <p:nvPr/>
        </p:nvGrpSpPr>
        <p:grpSpPr>
          <a:xfrm rot="0">
            <a:off x="6040255" y="1657752"/>
            <a:ext cx="4085345" cy="713798"/>
            <a:chOff x="0" y="0"/>
            <a:chExt cx="1075976" cy="187996"/>
          </a:xfrm>
        </p:grpSpPr>
        <p:sp>
          <p:nvSpPr>
            <p:cNvPr name="Freeform 6" id="6"/>
            <p:cNvSpPr/>
            <p:nvPr/>
          </p:nvSpPr>
          <p:spPr>
            <a:xfrm flipH="false" flipV="false" rot="0">
              <a:off x="0" y="0"/>
              <a:ext cx="1075976" cy="187996"/>
            </a:xfrm>
            <a:custGeom>
              <a:avLst/>
              <a:gdLst/>
              <a:ahLst/>
              <a:cxnLst/>
              <a:rect r="r" b="b" t="t" l="l"/>
              <a:pathLst>
                <a:path h="187996" w="1075976">
                  <a:moveTo>
                    <a:pt x="0" y="0"/>
                  </a:moveTo>
                  <a:lnTo>
                    <a:pt x="1075976" y="0"/>
                  </a:lnTo>
                  <a:lnTo>
                    <a:pt x="1075976" y="187996"/>
                  </a:lnTo>
                  <a:lnTo>
                    <a:pt x="0" y="187996"/>
                  </a:lnTo>
                  <a:close/>
                </a:path>
              </a:pathLst>
            </a:custGeom>
            <a:gradFill rotWithShape="true">
              <a:gsLst>
                <a:gs pos="0">
                  <a:srgbClr val="365E93">
                    <a:alpha val="56000"/>
                  </a:srgbClr>
                </a:gs>
                <a:gs pos="100000">
                  <a:srgbClr val="AF2BA5">
                    <a:alpha val="56000"/>
                  </a:srgbClr>
                </a:gs>
              </a:gsLst>
              <a:lin ang="0"/>
            </a:gradFill>
          </p:spPr>
        </p:sp>
        <p:sp>
          <p:nvSpPr>
            <p:cNvPr name="TextBox 7" id="7"/>
            <p:cNvSpPr txBox="true"/>
            <p:nvPr/>
          </p:nvSpPr>
          <p:spPr>
            <a:xfrm>
              <a:off x="0" y="-38100"/>
              <a:ext cx="1075976" cy="22609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07/15</a:t>
            </a:r>
          </a:p>
        </p:txBody>
      </p:sp>
      <p:sp>
        <p:nvSpPr>
          <p:cNvPr name="TextBox 9" id="9"/>
          <p:cNvSpPr txBox="true"/>
          <p:nvPr/>
        </p:nvSpPr>
        <p:spPr>
          <a:xfrm rot="0">
            <a:off x="5358108" y="2611895"/>
            <a:ext cx="6448085" cy="4996534"/>
          </a:xfrm>
          <a:prstGeom prst="rect">
            <a:avLst/>
          </a:prstGeom>
        </p:spPr>
        <p:txBody>
          <a:bodyPr anchor="t" rtlCol="false" tIns="0" lIns="0" bIns="0" rIns="0">
            <a:spAutoFit/>
          </a:bodyPr>
          <a:lstStyle/>
          <a:p>
            <a:pPr algn="l">
              <a:lnSpc>
                <a:spcPts val="4476"/>
              </a:lnSpc>
              <a:spcBef>
                <a:spcPct val="0"/>
              </a:spcBef>
            </a:pPr>
            <a:r>
              <a:rPr lang="en-US" sz="3197">
                <a:solidFill>
                  <a:srgbClr val="FFFFFF"/>
                </a:solidFill>
                <a:latin typeface="Raleway"/>
                <a:ea typeface="Raleway"/>
                <a:cs typeface="Raleway"/>
                <a:sym typeface="Raleway"/>
              </a:rPr>
              <a:t>The Automatic Lamp project aims to create a smart, energy-efficient lighting system that enhances convenience and reduces electricity wastage. By integrating light sensors, the system can automatically detect darkness and turn on the lamp without manual intervention. </a:t>
            </a:r>
          </a:p>
        </p:txBody>
      </p:sp>
      <p:sp>
        <p:nvSpPr>
          <p:cNvPr name="TextBox 10" id="10"/>
          <p:cNvSpPr txBox="true"/>
          <p:nvPr/>
        </p:nvSpPr>
        <p:spPr>
          <a:xfrm rot="0">
            <a:off x="6586939" y="1838727"/>
            <a:ext cx="2991977" cy="361373"/>
          </a:xfrm>
          <a:prstGeom prst="rect">
            <a:avLst/>
          </a:prstGeom>
        </p:spPr>
        <p:txBody>
          <a:bodyPr anchor="t" rtlCol="false" tIns="0" lIns="0" bIns="0" rIns="0">
            <a:spAutoFit/>
          </a:bodyPr>
          <a:lstStyle/>
          <a:p>
            <a:pPr algn="l">
              <a:lnSpc>
                <a:spcPts val="2718"/>
              </a:lnSpc>
            </a:pPr>
            <a:r>
              <a:rPr lang="en-US" sz="2449" b="true">
                <a:solidFill>
                  <a:srgbClr val="FFFFFF"/>
                </a:solidFill>
                <a:latin typeface="Raleway Bold"/>
                <a:ea typeface="Raleway Bold"/>
                <a:cs typeface="Raleway Bold"/>
                <a:sym typeface="Raleway Bold"/>
              </a:rPr>
              <a:t>ENERGY EFFICIENT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9659">
            <a:off x="6676124" y="6226876"/>
            <a:ext cx="5177018" cy="4660282"/>
          </a:xfrm>
          <a:custGeom>
            <a:avLst/>
            <a:gdLst/>
            <a:ahLst/>
            <a:cxnLst/>
            <a:rect r="r" b="b" t="t" l="l"/>
            <a:pathLst>
              <a:path h="4660282" w="5177018">
                <a:moveTo>
                  <a:pt x="0" y="0"/>
                </a:moveTo>
                <a:lnTo>
                  <a:pt x="5177018" y="0"/>
                </a:lnTo>
                <a:lnTo>
                  <a:pt x="5177018" y="4660282"/>
                </a:lnTo>
                <a:lnTo>
                  <a:pt x="0" y="4660282"/>
                </a:lnTo>
                <a:lnTo>
                  <a:pt x="0" y="0"/>
                </a:lnTo>
                <a:close/>
              </a:path>
            </a:pathLst>
          </a:custGeom>
          <a:blipFill>
            <a:blip r:embed="rId4"/>
            <a:stretch>
              <a:fillRect l="0" t="0" r="0" b="0"/>
            </a:stretch>
          </a:blipFill>
        </p:spPr>
      </p:sp>
      <p:sp>
        <p:nvSpPr>
          <p:cNvPr name="TextBox 4" id="4"/>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09/15</a:t>
            </a:r>
          </a:p>
        </p:txBody>
      </p:sp>
      <p:sp>
        <p:nvSpPr>
          <p:cNvPr name="TextBox 5" id="5"/>
          <p:cNvSpPr txBox="true"/>
          <p:nvPr/>
        </p:nvSpPr>
        <p:spPr>
          <a:xfrm rot="0">
            <a:off x="565213" y="1240244"/>
            <a:ext cx="17398841" cy="7029551"/>
          </a:xfrm>
          <a:prstGeom prst="rect">
            <a:avLst/>
          </a:prstGeom>
        </p:spPr>
        <p:txBody>
          <a:bodyPr anchor="t" rtlCol="false" tIns="0" lIns="0" bIns="0" rIns="0">
            <a:spAutoFit/>
          </a:bodyPr>
          <a:lstStyle/>
          <a:p>
            <a:pPr algn="l">
              <a:lnSpc>
                <a:spcPts val="6736"/>
              </a:lnSpc>
            </a:pPr>
            <a:r>
              <a:rPr lang="en-US" sz="4812">
                <a:solidFill>
                  <a:srgbClr val="FFFFFF"/>
                </a:solidFill>
                <a:latin typeface="Open Sauce"/>
                <a:ea typeface="Open Sauce"/>
                <a:cs typeface="Open Sauce"/>
                <a:sym typeface="Open Sauce"/>
              </a:rPr>
              <a:t>CASE 1 : ALWAYS ON LIGHT </a:t>
            </a:r>
          </a:p>
          <a:p>
            <a:pPr algn="l">
              <a:lnSpc>
                <a:spcPts val="6736"/>
              </a:lnSpc>
            </a:pPr>
          </a:p>
          <a:p>
            <a:pPr algn="l">
              <a:lnSpc>
                <a:spcPts val="5536"/>
              </a:lnSpc>
            </a:pPr>
            <a:r>
              <a:rPr lang="en-US" sz="3954">
                <a:solidFill>
                  <a:srgbClr val="FFFFFF"/>
                </a:solidFill>
                <a:latin typeface="Open Sauce"/>
                <a:ea typeface="Open Sauce"/>
                <a:cs typeface="Open Sauce"/>
                <a:sym typeface="Open Sauce"/>
              </a:rPr>
              <a:t>If we consider a 5W lamp and if it remains on for the entire day, so its daily energy consumption would be :</a:t>
            </a:r>
          </a:p>
          <a:p>
            <a:pPr algn="l">
              <a:lnSpc>
                <a:spcPts val="5536"/>
              </a:lnSpc>
            </a:pPr>
          </a:p>
          <a:p>
            <a:pPr algn="ctr">
              <a:lnSpc>
                <a:spcPts val="5536"/>
              </a:lnSpc>
            </a:pPr>
            <a:r>
              <a:rPr lang="en-US" sz="3954">
                <a:solidFill>
                  <a:srgbClr val="FFFFFF"/>
                </a:solidFill>
                <a:latin typeface="Open Sauce"/>
                <a:ea typeface="Open Sauce"/>
                <a:cs typeface="Open Sauce"/>
                <a:sym typeface="Open Sauce"/>
              </a:rPr>
              <a:t>5W x 24h  = 120 Wh = 0.12 kWh</a:t>
            </a:r>
          </a:p>
          <a:p>
            <a:pPr algn="ctr">
              <a:lnSpc>
                <a:spcPts val="5536"/>
              </a:lnSpc>
            </a:pPr>
          </a:p>
          <a:p>
            <a:pPr algn="l">
              <a:lnSpc>
                <a:spcPts val="5536"/>
              </a:lnSpc>
            </a:pPr>
            <a:r>
              <a:rPr lang="en-US" sz="3954">
                <a:solidFill>
                  <a:srgbClr val="FFFFFF"/>
                </a:solidFill>
                <a:latin typeface="Open Sauce"/>
                <a:ea typeface="Open Sauce"/>
                <a:cs typeface="Open Sauce"/>
                <a:sym typeface="Open Sauce"/>
              </a:rPr>
              <a:t>For Monthly it would be 3.6 kWh and similarly </a:t>
            </a:r>
            <a:r>
              <a:rPr lang="en-US" sz="3954" u="sng" b="true">
                <a:solidFill>
                  <a:srgbClr val="FFFFFF"/>
                </a:solidFill>
                <a:latin typeface="Open Sauce Bold"/>
                <a:ea typeface="Open Sauce Bold"/>
                <a:cs typeface="Open Sauce Bold"/>
                <a:sym typeface="Open Sauce Bold"/>
              </a:rPr>
              <a:t>43.2 kWh</a:t>
            </a:r>
            <a:r>
              <a:rPr lang="en-US" sz="3954">
                <a:solidFill>
                  <a:srgbClr val="FFFFFF"/>
                </a:solidFill>
                <a:latin typeface="Open Sauce"/>
                <a:ea typeface="Open Sauce"/>
                <a:cs typeface="Open Sauce"/>
                <a:sym typeface="Open Sauce"/>
              </a:rPr>
              <a:t> would be the </a:t>
            </a:r>
            <a:r>
              <a:rPr lang="en-US" sz="3954" u="sng">
                <a:solidFill>
                  <a:srgbClr val="FFFFFF"/>
                </a:solidFill>
                <a:latin typeface="Open Sauce"/>
                <a:ea typeface="Open Sauce"/>
                <a:cs typeface="Open Sauce"/>
                <a:sym typeface="Open Sauce"/>
              </a:rPr>
              <a:t>yearly</a:t>
            </a:r>
            <a:r>
              <a:rPr lang="en-US" sz="3954">
                <a:solidFill>
                  <a:srgbClr val="FFFFFF"/>
                </a:solidFill>
                <a:latin typeface="Open Sauce"/>
                <a:ea typeface="Open Sauce"/>
                <a:cs typeface="Open Sauce"/>
                <a:sym typeface="Open Sauce"/>
              </a:rPr>
              <a:t> consumption of this lamp.</a:t>
            </a:r>
          </a:p>
          <a:p>
            <a:pPr algn="l">
              <a:lnSpc>
                <a:spcPts val="3751"/>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9659">
            <a:off x="6676124" y="6226876"/>
            <a:ext cx="5177018" cy="4660282"/>
          </a:xfrm>
          <a:custGeom>
            <a:avLst/>
            <a:gdLst/>
            <a:ahLst/>
            <a:cxnLst/>
            <a:rect r="r" b="b" t="t" l="l"/>
            <a:pathLst>
              <a:path h="4660282" w="5177018">
                <a:moveTo>
                  <a:pt x="0" y="0"/>
                </a:moveTo>
                <a:lnTo>
                  <a:pt x="5177018" y="0"/>
                </a:lnTo>
                <a:lnTo>
                  <a:pt x="5177018" y="4660282"/>
                </a:lnTo>
                <a:lnTo>
                  <a:pt x="0" y="4660282"/>
                </a:lnTo>
                <a:lnTo>
                  <a:pt x="0" y="0"/>
                </a:lnTo>
                <a:close/>
              </a:path>
            </a:pathLst>
          </a:custGeom>
          <a:blipFill>
            <a:blip r:embed="rId4"/>
            <a:stretch>
              <a:fillRect l="0" t="0" r="0" b="0"/>
            </a:stretch>
          </a:blipFill>
        </p:spPr>
      </p:sp>
      <p:sp>
        <p:nvSpPr>
          <p:cNvPr name="TextBox 4" id="4"/>
          <p:cNvSpPr txBox="true"/>
          <p:nvPr/>
        </p:nvSpPr>
        <p:spPr>
          <a:xfrm rot="0">
            <a:off x="634070" y="942975"/>
            <a:ext cx="17123654" cy="7469206"/>
          </a:xfrm>
          <a:prstGeom prst="rect">
            <a:avLst/>
          </a:prstGeom>
        </p:spPr>
        <p:txBody>
          <a:bodyPr anchor="t" rtlCol="false" tIns="0" lIns="0" bIns="0" rIns="0">
            <a:spAutoFit/>
          </a:bodyPr>
          <a:lstStyle/>
          <a:p>
            <a:pPr algn="l">
              <a:lnSpc>
                <a:spcPts val="6630"/>
              </a:lnSpc>
            </a:pPr>
            <a:r>
              <a:rPr lang="en-US" sz="4736">
                <a:solidFill>
                  <a:srgbClr val="FFFFFF"/>
                </a:solidFill>
                <a:latin typeface="Open Sauce"/>
                <a:ea typeface="Open Sauce"/>
                <a:cs typeface="Open Sauce"/>
                <a:sym typeface="Open Sauce"/>
              </a:rPr>
              <a:t>CASE 2 : AUTOMATIC LAMP   </a:t>
            </a:r>
          </a:p>
          <a:p>
            <a:pPr algn="l">
              <a:lnSpc>
                <a:spcPts val="5464"/>
              </a:lnSpc>
            </a:pPr>
            <a:r>
              <a:rPr lang="en-US" sz="3903">
                <a:solidFill>
                  <a:srgbClr val="FFFFFF"/>
                </a:solidFill>
                <a:latin typeface="Open Sauce"/>
                <a:ea typeface="Open Sauce"/>
                <a:cs typeface="Open Sauce"/>
                <a:sym typeface="Open Sauce"/>
              </a:rPr>
              <a:t>Since it is an automatic lamp, let us consider that it glows for 10hrs daily.</a:t>
            </a:r>
          </a:p>
          <a:p>
            <a:pPr algn="l">
              <a:lnSpc>
                <a:spcPts val="5448"/>
              </a:lnSpc>
            </a:pPr>
            <a:r>
              <a:rPr lang="en-US" sz="3892">
                <a:solidFill>
                  <a:srgbClr val="FFFFFF"/>
                </a:solidFill>
                <a:latin typeface="Open Sauce"/>
                <a:ea typeface="Open Sauce"/>
                <a:cs typeface="Open Sauce"/>
                <a:sym typeface="Open Sauce"/>
              </a:rPr>
              <a:t>So if </a:t>
            </a:r>
            <a:r>
              <a:rPr lang="en-US" sz="3892">
                <a:solidFill>
                  <a:srgbClr val="FFFFFF"/>
                </a:solidFill>
                <a:latin typeface="Open Sauce"/>
                <a:ea typeface="Open Sauce"/>
                <a:cs typeface="Open Sauce"/>
                <a:sym typeface="Open Sauce"/>
              </a:rPr>
              <a:t>we consider a 5W lamp, so its daily energy consumption would be :</a:t>
            </a:r>
          </a:p>
          <a:p>
            <a:pPr algn="l">
              <a:lnSpc>
                <a:spcPts val="5448"/>
              </a:lnSpc>
            </a:pPr>
          </a:p>
          <a:p>
            <a:pPr algn="ctr">
              <a:lnSpc>
                <a:spcPts val="5448"/>
              </a:lnSpc>
            </a:pPr>
            <a:r>
              <a:rPr lang="en-US" sz="3892">
                <a:solidFill>
                  <a:srgbClr val="FFFFFF"/>
                </a:solidFill>
                <a:latin typeface="Open Sauce"/>
                <a:ea typeface="Open Sauce"/>
                <a:cs typeface="Open Sauce"/>
                <a:sym typeface="Open Sauce"/>
              </a:rPr>
              <a:t>5W x 10h  = 50 Wh = 0.05 kWh</a:t>
            </a:r>
          </a:p>
          <a:p>
            <a:pPr algn="ctr">
              <a:lnSpc>
                <a:spcPts val="5448"/>
              </a:lnSpc>
            </a:pPr>
          </a:p>
          <a:p>
            <a:pPr algn="l">
              <a:lnSpc>
                <a:spcPts val="5448"/>
              </a:lnSpc>
            </a:pPr>
            <a:r>
              <a:rPr lang="en-US" sz="3892">
                <a:solidFill>
                  <a:srgbClr val="FFFFFF"/>
                </a:solidFill>
                <a:latin typeface="Open Sauce"/>
                <a:ea typeface="Open Sauce"/>
                <a:cs typeface="Open Sauce"/>
                <a:sym typeface="Open Sauce"/>
              </a:rPr>
              <a:t>For monthly it would be 1.5 kWh and similarly </a:t>
            </a:r>
            <a:r>
              <a:rPr lang="en-US" sz="3892" u="sng" b="true">
                <a:solidFill>
                  <a:srgbClr val="FFFFFF"/>
                </a:solidFill>
                <a:latin typeface="Open Sauce Bold"/>
                <a:ea typeface="Open Sauce Bold"/>
                <a:cs typeface="Open Sauce Bold"/>
                <a:sym typeface="Open Sauce Bold"/>
              </a:rPr>
              <a:t>18 kWh</a:t>
            </a:r>
            <a:r>
              <a:rPr lang="en-US" sz="3892">
                <a:solidFill>
                  <a:srgbClr val="FFFFFF"/>
                </a:solidFill>
                <a:latin typeface="Open Sauce"/>
                <a:ea typeface="Open Sauce"/>
                <a:cs typeface="Open Sauce"/>
                <a:sym typeface="Open Sauce"/>
              </a:rPr>
              <a:t> would be the </a:t>
            </a:r>
            <a:r>
              <a:rPr lang="en-US" sz="3892" u="sng">
                <a:solidFill>
                  <a:srgbClr val="FFFFFF"/>
                </a:solidFill>
                <a:latin typeface="Open Sauce"/>
                <a:ea typeface="Open Sauce"/>
                <a:cs typeface="Open Sauce"/>
                <a:sym typeface="Open Sauce"/>
              </a:rPr>
              <a:t>yearly</a:t>
            </a:r>
            <a:r>
              <a:rPr lang="en-US" sz="3892">
                <a:solidFill>
                  <a:srgbClr val="FFFFFF"/>
                </a:solidFill>
                <a:latin typeface="Open Sauce"/>
                <a:ea typeface="Open Sauce"/>
                <a:cs typeface="Open Sauce"/>
                <a:sym typeface="Open Sauce"/>
              </a:rPr>
              <a:t> consumption of this lamp.</a:t>
            </a:r>
          </a:p>
          <a:p>
            <a:pPr algn="l">
              <a:lnSpc>
                <a:spcPts val="3692"/>
              </a:lnSpc>
              <a:spcBef>
                <a:spcPct val="0"/>
              </a:spcBef>
            </a:pPr>
          </a:p>
        </p:txBody>
      </p:sp>
      <p:sp>
        <p:nvSpPr>
          <p:cNvPr name="TextBox 5" id="5"/>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09/15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032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813855" y="9068185"/>
            <a:ext cx="445445" cy="445445"/>
          </a:xfrm>
          <a:custGeom>
            <a:avLst/>
            <a:gdLst/>
            <a:ahLst/>
            <a:cxnLst/>
            <a:rect r="r" b="b" t="t" l="l"/>
            <a:pathLst>
              <a:path h="445445" w="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2235" y="1028700"/>
            <a:ext cx="8757215" cy="7367007"/>
          </a:xfrm>
          <a:custGeom>
            <a:avLst/>
            <a:gdLst/>
            <a:ahLst/>
            <a:cxnLst/>
            <a:rect r="r" b="b" t="t" l="l"/>
            <a:pathLst>
              <a:path h="7367007" w="8757215">
                <a:moveTo>
                  <a:pt x="0" y="0"/>
                </a:moveTo>
                <a:lnTo>
                  <a:pt x="8757215" y="0"/>
                </a:lnTo>
                <a:lnTo>
                  <a:pt x="8757215" y="7367007"/>
                </a:lnTo>
                <a:lnTo>
                  <a:pt x="0" y="7367007"/>
                </a:lnTo>
                <a:lnTo>
                  <a:pt x="0" y="0"/>
                </a:lnTo>
                <a:close/>
              </a:path>
            </a:pathLst>
          </a:custGeom>
          <a:blipFill>
            <a:blip r:embed="rId4"/>
            <a:stretch>
              <a:fillRect l="0" t="0" r="0" b="0"/>
            </a:stretch>
          </a:blipFill>
        </p:spPr>
      </p:sp>
      <p:sp>
        <p:nvSpPr>
          <p:cNvPr name="TextBox 4" id="4"/>
          <p:cNvSpPr txBox="true"/>
          <p:nvPr/>
        </p:nvSpPr>
        <p:spPr>
          <a:xfrm rot="0">
            <a:off x="262235" y="1928062"/>
            <a:ext cx="9002399" cy="5212819"/>
          </a:xfrm>
          <a:prstGeom prst="rect">
            <a:avLst/>
          </a:prstGeom>
        </p:spPr>
        <p:txBody>
          <a:bodyPr anchor="t" rtlCol="false" tIns="0" lIns="0" bIns="0" rIns="0">
            <a:spAutoFit/>
          </a:bodyPr>
          <a:lstStyle/>
          <a:p>
            <a:pPr algn="l">
              <a:lnSpc>
                <a:spcPts val="5158"/>
              </a:lnSpc>
            </a:pPr>
            <a:r>
              <a:rPr lang="en-US" sz="3684">
                <a:solidFill>
                  <a:srgbClr val="FFFFFF"/>
                </a:solidFill>
                <a:latin typeface="Open Sauce"/>
                <a:ea typeface="Open Sauce"/>
                <a:cs typeface="Open Sauce"/>
                <a:sym typeface="Open Sauce"/>
              </a:rPr>
              <a:t>So if we calculate Energy Savings : -</a:t>
            </a:r>
          </a:p>
          <a:p>
            <a:pPr algn="l" marL="795514" indent="-397757" lvl="1">
              <a:lnSpc>
                <a:spcPts val="5158"/>
              </a:lnSpc>
              <a:buFont typeface="Arial"/>
              <a:buChar char="•"/>
            </a:pPr>
            <a:r>
              <a:rPr lang="en-US" sz="3684">
                <a:solidFill>
                  <a:srgbClr val="FFFFFF"/>
                </a:solidFill>
                <a:latin typeface="Open Sauce"/>
                <a:ea typeface="Open Sauce"/>
                <a:cs typeface="Open Sauce"/>
                <a:sym typeface="Open Sauce"/>
              </a:rPr>
              <a:t>Energy Saved Per Month:</a:t>
            </a:r>
          </a:p>
          <a:p>
            <a:pPr algn="l">
              <a:lnSpc>
                <a:spcPts val="5158"/>
              </a:lnSpc>
            </a:pPr>
          </a:p>
          <a:p>
            <a:pPr algn="ctr">
              <a:lnSpc>
                <a:spcPts val="5158"/>
              </a:lnSpc>
            </a:pPr>
            <a:r>
              <a:rPr lang="en-US" sz="3684">
                <a:solidFill>
                  <a:srgbClr val="FFFFFF"/>
                </a:solidFill>
                <a:latin typeface="Open Sauce"/>
                <a:ea typeface="Open Sauce"/>
                <a:cs typeface="Open Sauce"/>
                <a:sym typeface="Open Sauce"/>
              </a:rPr>
              <a:t>3.6kWh−1.5kWh  =  2.1kWh</a:t>
            </a:r>
          </a:p>
          <a:p>
            <a:pPr algn="l">
              <a:lnSpc>
                <a:spcPts val="5158"/>
              </a:lnSpc>
            </a:pPr>
          </a:p>
          <a:p>
            <a:pPr algn="l" marL="795514" indent="-397757" lvl="1">
              <a:lnSpc>
                <a:spcPts val="5158"/>
              </a:lnSpc>
              <a:buFont typeface="Arial"/>
              <a:buChar char="•"/>
            </a:pPr>
            <a:r>
              <a:rPr lang="en-US" sz="3684">
                <a:solidFill>
                  <a:srgbClr val="FFFFFF"/>
                </a:solidFill>
                <a:latin typeface="Open Sauce"/>
                <a:ea typeface="Open Sauce"/>
                <a:cs typeface="Open Sauce"/>
                <a:sym typeface="Open Sauce"/>
              </a:rPr>
              <a:t>Energy Saved Per Year:</a:t>
            </a:r>
          </a:p>
          <a:p>
            <a:pPr algn="l">
              <a:lnSpc>
                <a:spcPts val="5158"/>
              </a:lnSpc>
            </a:pPr>
            <a:r>
              <a:rPr lang="en-US" sz="3684">
                <a:solidFill>
                  <a:srgbClr val="FFFFFF"/>
                </a:solidFill>
                <a:latin typeface="Open Sauce"/>
                <a:ea typeface="Open Sauce"/>
                <a:cs typeface="Open Sauce"/>
                <a:sym typeface="Open Sauce"/>
              </a:rPr>
              <a:t>         </a:t>
            </a:r>
          </a:p>
          <a:p>
            <a:pPr algn="ctr">
              <a:lnSpc>
                <a:spcPts val="5158"/>
              </a:lnSpc>
            </a:pPr>
            <a:r>
              <a:rPr lang="en-US" sz="3684">
                <a:solidFill>
                  <a:srgbClr val="FFFFFF"/>
                </a:solidFill>
                <a:latin typeface="Open Sauce"/>
                <a:ea typeface="Open Sauce"/>
                <a:cs typeface="Open Sauce"/>
                <a:sym typeface="Open Sauce"/>
              </a:rPr>
              <a:t>43.2kWh−18kWh  =  25.2kWh</a:t>
            </a:r>
          </a:p>
        </p:txBody>
      </p:sp>
      <p:sp>
        <p:nvSpPr>
          <p:cNvPr name="TextBox 5" id="5"/>
          <p:cNvSpPr txBox="true"/>
          <p:nvPr/>
        </p:nvSpPr>
        <p:spPr>
          <a:xfrm rot="0">
            <a:off x="1466773" y="9030085"/>
            <a:ext cx="1323748" cy="418331"/>
          </a:xfrm>
          <a:prstGeom prst="rect">
            <a:avLst/>
          </a:prstGeom>
        </p:spPr>
        <p:txBody>
          <a:bodyPr anchor="t" rtlCol="false" tIns="0" lIns="0" bIns="0" rIns="0">
            <a:spAutoFit/>
          </a:bodyPr>
          <a:lstStyle/>
          <a:p>
            <a:pPr algn="l">
              <a:lnSpc>
                <a:spcPts val="1633"/>
              </a:lnSpc>
            </a:pPr>
            <a:r>
              <a:rPr lang="en-US" sz="1166" spc="628">
                <a:solidFill>
                  <a:srgbClr val="FFFFFF"/>
                </a:solidFill>
                <a:latin typeface="Raleway"/>
                <a:ea typeface="Raleway"/>
                <a:cs typeface="Raleway"/>
                <a:sym typeface="Raleway"/>
              </a:rPr>
              <a:t>6AGE</a:t>
            </a:r>
          </a:p>
          <a:p>
            <a:pPr algn="l">
              <a:lnSpc>
                <a:spcPts val="1633"/>
              </a:lnSpc>
              <a:spcBef>
                <a:spcPct val="0"/>
              </a:spcBef>
            </a:pPr>
            <a:r>
              <a:rPr lang="en-US" sz="1166" spc="628">
                <a:solidFill>
                  <a:srgbClr val="FFFFFF"/>
                </a:solidFill>
                <a:latin typeface="Raleway"/>
                <a:ea typeface="Raleway"/>
                <a:cs typeface="Raleway"/>
                <a:sym typeface="Raleway"/>
              </a:rPr>
              <a:t>09/15</a:t>
            </a:r>
          </a:p>
        </p:txBody>
      </p:sp>
      <p:sp>
        <p:nvSpPr>
          <p:cNvPr name="Freeform 6" id="6"/>
          <p:cNvSpPr/>
          <p:nvPr/>
        </p:nvSpPr>
        <p:spPr>
          <a:xfrm flipH="false" flipV="false" rot="0">
            <a:off x="9264633" y="1028700"/>
            <a:ext cx="8757215" cy="7367007"/>
          </a:xfrm>
          <a:custGeom>
            <a:avLst/>
            <a:gdLst/>
            <a:ahLst/>
            <a:cxnLst/>
            <a:rect r="r" b="b" t="t" l="l"/>
            <a:pathLst>
              <a:path h="7367007" w="8757215">
                <a:moveTo>
                  <a:pt x="0" y="0"/>
                </a:moveTo>
                <a:lnTo>
                  <a:pt x="8757215" y="0"/>
                </a:lnTo>
                <a:lnTo>
                  <a:pt x="8757215" y="7367007"/>
                </a:lnTo>
                <a:lnTo>
                  <a:pt x="0" y="7367007"/>
                </a:lnTo>
                <a:lnTo>
                  <a:pt x="0" y="0"/>
                </a:lnTo>
                <a:close/>
              </a:path>
            </a:pathLst>
          </a:custGeom>
          <a:blipFill>
            <a:blip r:embed="rId4"/>
            <a:stretch>
              <a:fillRect l="0" t="0" r="0" b="0"/>
            </a:stretch>
          </a:blipFill>
        </p:spPr>
      </p:sp>
      <p:sp>
        <p:nvSpPr>
          <p:cNvPr name="TextBox 7" id="7"/>
          <p:cNvSpPr txBox="true"/>
          <p:nvPr/>
        </p:nvSpPr>
        <p:spPr>
          <a:xfrm rot="0">
            <a:off x="10020300" y="3138348"/>
            <a:ext cx="8267700" cy="3924579"/>
          </a:xfrm>
          <a:prstGeom prst="rect">
            <a:avLst/>
          </a:prstGeom>
        </p:spPr>
        <p:txBody>
          <a:bodyPr anchor="t" rtlCol="false" tIns="0" lIns="0" bIns="0" rIns="0">
            <a:spAutoFit/>
          </a:bodyPr>
          <a:lstStyle/>
          <a:p>
            <a:pPr algn="l">
              <a:lnSpc>
                <a:spcPts val="6284"/>
              </a:lnSpc>
            </a:pPr>
            <a:r>
              <a:rPr lang="en-US" sz="4489">
                <a:solidFill>
                  <a:srgbClr val="FFFFFF"/>
                </a:solidFill>
                <a:latin typeface="Open Sauce"/>
                <a:ea typeface="Open Sauce"/>
                <a:cs typeface="Open Sauce"/>
                <a:sym typeface="Open Sauce"/>
              </a:rPr>
              <a:t>So basically the </a:t>
            </a:r>
            <a:r>
              <a:rPr lang="en-US" sz="4489" u="sng">
                <a:solidFill>
                  <a:srgbClr val="FFFFFF"/>
                </a:solidFill>
                <a:latin typeface="Open Sauce"/>
                <a:ea typeface="Open Sauce"/>
                <a:cs typeface="Open Sauce"/>
                <a:sym typeface="Open Sauce"/>
              </a:rPr>
              <a:t>Percentage</a:t>
            </a:r>
            <a:r>
              <a:rPr lang="en-US" sz="4489">
                <a:solidFill>
                  <a:srgbClr val="FFFFFF"/>
                </a:solidFill>
                <a:latin typeface="Open Sauce"/>
                <a:ea typeface="Open Sauce"/>
                <a:cs typeface="Open Sauce"/>
                <a:sym typeface="Open Sauce"/>
              </a:rPr>
              <a:t> </a:t>
            </a:r>
            <a:r>
              <a:rPr lang="en-US" sz="4489" u="sng">
                <a:solidFill>
                  <a:srgbClr val="FFFFFF"/>
                </a:solidFill>
                <a:latin typeface="Open Sauce"/>
                <a:ea typeface="Open Sauce"/>
                <a:cs typeface="Open Sauce"/>
                <a:sym typeface="Open Sauce"/>
              </a:rPr>
              <a:t>Energy Savings</a:t>
            </a:r>
            <a:r>
              <a:rPr lang="en-US" sz="4489">
                <a:solidFill>
                  <a:srgbClr val="FFFFFF"/>
                </a:solidFill>
                <a:latin typeface="Open Sauce"/>
                <a:ea typeface="Open Sauce"/>
                <a:cs typeface="Open Sauce"/>
                <a:sym typeface="Open Sauce"/>
              </a:rPr>
              <a:t> would be : -</a:t>
            </a:r>
          </a:p>
          <a:p>
            <a:pPr algn="l">
              <a:lnSpc>
                <a:spcPts val="6284"/>
              </a:lnSpc>
            </a:pPr>
            <a:r>
              <a:rPr lang="en-US" sz="4489" u="sng">
                <a:solidFill>
                  <a:srgbClr val="FFFFFF"/>
                </a:solidFill>
                <a:latin typeface="Open Sauce"/>
                <a:ea typeface="Open Sauce"/>
                <a:cs typeface="Open Sauce"/>
                <a:sym typeface="Open Sauce"/>
              </a:rPr>
              <a:t>25.2</a:t>
            </a:r>
            <a:r>
              <a:rPr lang="en-US" sz="4489">
                <a:solidFill>
                  <a:srgbClr val="FFFFFF"/>
                </a:solidFill>
                <a:latin typeface="Open Sauce"/>
                <a:ea typeface="Open Sauce"/>
                <a:cs typeface="Open Sauce"/>
                <a:sym typeface="Open Sauce"/>
              </a:rPr>
              <a:t>   x 100 ≈ 60%</a:t>
            </a:r>
          </a:p>
          <a:p>
            <a:pPr algn="l">
              <a:lnSpc>
                <a:spcPts val="6284"/>
              </a:lnSpc>
            </a:pPr>
            <a:r>
              <a:rPr lang="en-US" sz="4489">
                <a:solidFill>
                  <a:srgbClr val="FFFFFF"/>
                </a:solidFill>
                <a:latin typeface="Open Sauce"/>
                <a:ea typeface="Open Sauce"/>
                <a:cs typeface="Open Sauce"/>
                <a:sym typeface="Open Sauce"/>
              </a:rPr>
              <a:t>43.2</a:t>
            </a:r>
          </a:p>
          <a:p>
            <a:pPr algn="l">
              <a:lnSpc>
                <a:spcPts val="628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DAGg7iZa_gs</dc:identifier>
  <dcterms:modified xsi:type="dcterms:W3CDTF">2011-08-01T06:04:30Z</dcterms:modified>
  <cp:revision>1</cp:revision>
  <dc:title>Purple Blue Gradient Modern Metaverse Futuristic Presentation</dc:title>
</cp:coreProperties>
</file>